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7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8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1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2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3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4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2"/>
  </p:notesMasterIdLst>
  <p:handoutMasterIdLst>
    <p:handoutMasterId r:id="rId23"/>
  </p:handoutMasterIdLst>
  <p:sldIdLst>
    <p:sldId id="441" r:id="rId6"/>
    <p:sldId id="442" r:id="rId7"/>
    <p:sldId id="444" r:id="rId8"/>
    <p:sldId id="451" r:id="rId9"/>
    <p:sldId id="446" r:id="rId10"/>
    <p:sldId id="448" r:id="rId11"/>
    <p:sldId id="449" r:id="rId12"/>
    <p:sldId id="450" r:id="rId13"/>
    <p:sldId id="464" r:id="rId14"/>
    <p:sldId id="454" r:id="rId15"/>
    <p:sldId id="455" r:id="rId16"/>
    <p:sldId id="457" r:id="rId17"/>
    <p:sldId id="458" r:id="rId18"/>
    <p:sldId id="461" r:id="rId19"/>
    <p:sldId id="462" r:id="rId20"/>
    <p:sldId id="463" r:id="rId21"/>
  </p:sldIdLst>
  <p:sldSz cx="10160000" cy="571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" userDrawn="1">
          <p15:clr>
            <a:srgbClr val="A4A3A4"/>
          </p15:clr>
        </p15:guide>
        <p15:guide id="2" orient="horz" pos="1247" userDrawn="1">
          <p15:clr>
            <a:srgbClr val="A4A3A4"/>
          </p15:clr>
        </p15:guide>
        <p15:guide id="3" orient="horz" pos="4095" userDrawn="1">
          <p15:clr>
            <a:srgbClr val="A4A3A4"/>
          </p15:clr>
        </p15:guide>
        <p15:guide id="4" orient="horz" pos="804" userDrawn="1">
          <p15:clr>
            <a:srgbClr val="A4A3A4"/>
          </p15:clr>
        </p15:guide>
        <p15:guide id="5" orient="horz" pos="2704" userDrawn="1">
          <p15:clr>
            <a:srgbClr val="A4A3A4"/>
          </p15:clr>
        </p15:guide>
        <p15:guide id="6" orient="horz" pos="559" userDrawn="1">
          <p15:clr>
            <a:srgbClr val="A4A3A4"/>
          </p15:clr>
        </p15:guide>
        <p15:guide id="7" orient="horz" pos="1056" userDrawn="1">
          <p15:clr>
            <a:srgbClr val="A4A3A4"/>
          </p15:clr>
        </p15:guide>
        <p15:guide id="8" orient="horz" pos="3871" userDrawn="1">
          <p15:clr>
            <a:srgbClr val="A4A3A4"/>
          </p15:clr>
        </p15:guide>
        <p15:guide id="9" orient="horz" pos="3593" userDrawn="1">
          <p15:clr>
            <a:srgbClr val="A4A3A4"/>
          </p15:clr>
        </p15:guide>
        <p15:guide id="10" orient="horz" pos="3419" userDrawn="1">
          <p15:clr>
            <a:srgbClr val="A4A3A4"/>
          </p15:clr>
        </p15:guide>
        <p15:guide id="11" pos="6150" userDrawn="1">
          <p15:clr>
            <a:srgbClr val="A4A3A4"/>
          </p15:clr>
        </p15:guide>
        <p15:guide id="12" pos="369" userDrawn="1">
          <p15:clr>
            <a:srgbClr val="A4A3A4"/>
          </p15:clr>
        </p15:guide>
        <p15:guide id="13" pos="5149" userDrawn="1">
          <p15:clr>
            <a:srgbClr val="A4A3A4"/>
          </p15:clr>
        </p15:guide>
        <p15:guide id="14" pos="6026" userDrawn="1">
          <p15:clr>
            <a:srgbClr val="A4A3A4"/>
          </p15:clr>
        </p15:guide>
        <p15:guide id="15" pos="3326" userDrawn="1">
          <p15:clr>
            <a:srgbClr val="A4A3A4"/>
          </p15:clr>
        </p15:guide>
        <p15:guide id="16" pos="247" userDrawn="1">
          <p15:clr>
            <a:srgbClr val="A4A3A4"/>
          </p15:clr>
        </p15:guide>
        <p15:guide id="17" pos="3200" userDrawn="1">
          <p15:clr>
            <a:srgbClr val="A4A3A4"/>
          </p15:clr>
        </p15:guide>
        <p15:guide id="18" pos="3079" userDrawn="1">
          <p15:clr>
            <a:srgbClr val="A4A3A4"/>
          </p15:clr>
        </p15:guide>
        <p15:guide id="19" orient="horz" pos="225" userDrawn="1">
          <p15:clr>
            <a:srgbClr val="A4A3A4"/>
          </p15:clr>
        </p15:guide>
        <p15:guide id="20" orient="horz" pos="931" userDrawn="1">
          <p15:clr>
            <a:srgbClr val="A4A3A4"/>
          </p15:clr>
        </p15:guide>
        <p15:guide id="21" orient="horz" pos="3471" userDrawn="1">
          <p15:clr>
            <a:srgbClr val="A4A3A4"/>
          </p15:clr>
        </p15:guide>
        <p15:guide id="22" orient="horz" pos="1225" userDrawn="1">
          <p15:clr>
            <a:srgbClr val="A4A3A4"/>
          </p15:clr>
        </p15:guide>
        <p15:guide id="23" orient="horz" pos="452" userDrawn="1">
          <p15:clr>
            <a:srgbClr val="A4A3A4"/>
          </p15:clr>
        </p15:guide>
        <p15:guide id="24" orient="horz" pos="769" userDrawn="1">
          <p15:clr>
            <a:srgbClr val="A4A3A4"/>
          </p15:clr>
        </p15:guide>
        <p15:guide id="25" orient="horz" pos="3185" userDrawn="1">
          <p15:clr>
            <a:srgbClr val="A4A3A4"/>
          </p15:clr>
        </p15:guide>
        <p15:guide id="26" orient="horz" pos="2849" userDrawn="1">
          <p15:clr>
            <a:srgbClr val="A4A3A4"/>
          </p15:clr>
        </p15:guide>
        <p15:guide id="27" orient="horz" pos="3408" userDrawn="1">
          <p15:clr>
            <a:srgbClr val="A4A3A4"/>
          </p15:clr>
        </p15:guide>
        <p15:guide id="28" orient="horz" pos="2994" userDrawn="1">
          <p15:clr>
            <a:srgbClr val="A4A3A4"/>
          </p15:clr>
        </p15:guide>
        <p15:guide id="29" orient="horz" pos="2141" userDrawn="1">
          <p15:clr>
            <a:srgbClr val="A4A3A4"/>
          </p15:clr>
        </p15:guide>
        <p15:guide id="30" pos="6154" userDrawn="1">
          <p15:clr>
            <a:srgbClr val="A4A3A4"/>
          </p15:clr>
        </p15:guide>
        <p15:guide id="31" pos="5669" userDrawn="1">
          <p15:clr>
            <a:srgbClr val="A4A3A4"/>
          </p15:clr>
        </p15:guide>
        <p15:guide id="32" pos="6032" userDrawn="1">
          <p15:clr>
            <a:srgbClr val="A4A3A4"/>
          </p15:clr>
        </p15:guide>
        <p15:guide id="33" pos="51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minique Carle" initials="DC" lastIdx="4" clrIdx="0">
    <p:extLst>
      <p:ext uri="{19B8F6BF-5375-455C-9EA6-DF929625EA0E}">
        <p15:presenceInfo xmlns:p15="http://schemas.microsoft.com/office/powerpoint/2012/main" userId="0e662924e4b0855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83AF"/>
    <a:srgbClr val="DFDFE0"/>
    <a:srgbClr val="BBBCBC"/>
    <a:srgbClr val="BFBEBD"/>
    <a:srgbClr val="E0DFDE"/>
    <a:srgbClr val="FFF076"/>
    <a:srgbClr val="1F384B"/>
    <a:srgbClr val="000000"/>
    <a:srgbClr val="DA291C"/>
    <a:srgbClr val="A619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3" autoAdjust="0"/>
    <p:restoredTop sz="80952" autoAdjust="0"/>
  </p:normalViewPr>
  <p:slideViewPr>
    <p:cSldViewPr snapToGrid="0">
      <p:cViewPr varScale="1">
        <p:scale>
          <a:sx n="118" d="100"/>
          <a:sy n="118" d="100"/>
        </p:scale>
        <p:origin x="1640" y="184"/>
      </p:cViewPr>
      <p:guideLst>
        <p:guide orient="horz" pos="226"/>
        <p:guide orient="horz" pos="1247"/>
        <p:guide orient="horz" pos="4095"/>
        <p:guide orient="horz" pos="804"/>
        <p:guide orient="horz" pos="2704"/>
        <p:guide orient="horz" pos="559"/>
        <p:guide orient="horz" pos="1056"/>
        <p:guide orient="horz" pos="3871"/>
        <p:guide orient="horz" pos="3593"/>
        <p:guide orient="horz" pos="3419"/>
        <p:guide pos="6150"/>
        <p:guide pos="369"/>
        <p:guide pos="5149"/>
        <p:guide pos="6026"/>
        <p:guide pos="3326"/>
        <p:guide pos="247"/>
        <p:guide pos="3200"/>
        <p:guide pos="3079"/>
        <p:guide orient="horz" pos="225"/>
        <p:guide orient="horz" pos="931"/>
        <p:guide orient="horz" pos="3471"/>
        <p:guide orient="horz" pos="1225"/>
        <p:guide orient="horz" pos="452"/>
        <p:guide orient="horz" pos="769"/>
        <p:guide orient="horz" pos="3185"/>
        <p:guide orient="horz" pos="2849"/>
        <p:guide orient="horz" pos="3408"/>
        <p:guide orient="horz" pos="2994"/>
        <p:guide orient="horz" pos="2141"/>
        <p:guide pos="6154"/>
        <p:guide pos="5669"/>
        <p:guide pos="6032"/>
        <p:guide pos="5153"/>
      </p:guideLst>
    </p:cSldViewPr>
  </p:slideViewPr>
  <p:outlineViewPr>
    <p:cViewPr>
      <p:scale>
        <a:sx n="33" d="100"/>
        <a:sy n="33" d="100"/>
      </p:scale>
      <p:origin x="0" y="-37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360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bdco365.sharepoint.com/sites/mkcc/pub/Articles_and_Tools/Tools/03%20-%20calculators/SaaS%20financial%20forecast%20tool/r&#233;f&#233;rence/SaaS%20Metrics%202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>
                <a:solidFill>
                  <a:schemeClr val="tx2"/>
                </a:solidFill>
              </a:rPr>
              <a:t>Taille du marché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6="http://schemas.microsoft.com/office/drawing/2014/chart" uri="{C3380CC4-5D6E-409C-BE32-E72D297353CC}">
                <c16:uniqueId val="{00000001-94D8-DB47-BB16-3C8E2A33276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6="http://schemas.microsoft.com/office/drawing/2014/chart" uri="{C3380CC4-5D6E-409C-BE32-E72D297353CC}">
                <c16:uniqueId val="{00000003-94D8-DB47-BB16-3C8E2A33276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6="http://schemas.microsoft.com/office/drawing/2014/chart" uri="{C3380CC4-5D6E-409C-BE32-E72D297353CC}">
                <c16:uniqueId val="{00000005-94D8-DB47-BB16-3C8E2A33276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6="http://schemas.microsoft.com/office/drawing/2014/chart" uri="{C3380CC4-5D6E-409C-BE32-E72D297353CC}">
                <c16:uniqueId val="{00000007-94D8-DB47-BB16-3C8E2A332764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<c:ext xmlns:c16="http://schemas.microsoft.com/office/drawing/2014/chart" uri="{C3380CC4-5D6E-409C-BE32-E72D297353CC}">
              <c16:uniqueId val="{00000008-94D8-DB47-BB16-3C8E2A3327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A"/>
              <a:t>Trafic sur le site Web par source</a:t>
            </a:r>
            <a:endParaRPr lang="fr-CA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Feuil1!$A$2</c:f>
              <c:strCache>
                <c:ptCount val="1"/>
                <c:pt idx="0">
                  <c:v>Organic traffic to website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Feuil1!$B$1:$G$1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Feuil1!$B$2:$G$2</c:f>
              <c:numCache>
                <c:formatCode>#,##0_);\(#,##0\)</c:formatCode>
                <c:ptCount val="6"/>
                <c:pt idx="0">
                  <c:v>4700</c:v>
                </c:pt>
                <c:pt idx="1">
                  <c:v>5178</c:v>
                </c:pt>
                <c:pt idx="2">
                  <c:v>4574</c:v>
                </c:pt>
                <c:pt idx="3">
                  <c:v>4923</c:v>
                </c:pt>
                <c:pt idx="4">
                  <c:v>5000</c:v>
                </c:pt>
                <c:pt idx="5">
                  <c:v>5170</c:v>
                </c:pt>
              </c:numCache>
            </c:numRef>
          </c:val>
          <c:smooth val="0"/>
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<c:ext xmlns:c16="http://schemas.microsoft.com/office/drawing/2014/chart" uri="{C3380CC4-5D6E-409C-BE32-E72D297353CC}">
              <c16:uniqueId val="{00000000-2ED2-C647-94AB-CE5880C44EE1}"/>
            </c:ext>
          </c:extLst>
        </c:ser>
        <c:ser>
          <c:idx val="1"/>
          <c:order val="1"/>
          <c:tx>
            <c:strRef>
              <c:f>Feuil1!$A$3</c:f>
              <c:strCache>
                <c:ptCount val="1"/>
                <c:pt idx="0">
                  <c:v>Email campaign traffic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Feuil1!$B$1:$G$1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Feuil1!$B$3:$G$3</c:f>
              <c:numCache>
                <c:formatCode>General</c:formatCode>
                <c:ptCount val="6"/>
                <c:pt idx="0">
                  <c:v>2300</c:v>
                </c:pt>
                <c:pt idx="1">
                  <c:v>2700</c:v>
                </c:pt>
                <c:pt idx="2">
                  <c:v>3000</c:v>
                </c:pt>
                <c:pt idx="3">
                  <c:v>3440</c:v>
                </c:pt>
                <c:pt idx="4">
                  <c:v>3998</c:v>
                </c:pt>
                <c:pt idx="5">
                  <c:v>4556</c:v>
                </c:pt>
              </c:numCache>
            </c:numRef>
          </c:val>
          <c:smooth val="0"/>
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<c:ext xmlns:c16="http://schemas.microsoft.com/office/drawing/2014/chart" uri="{C3380CC4-5D6E-409C-BE32-E72D297353CC}">
              <c16:uniqueId val="{00000001-2ED2-C647-94AB-CE5880C44EE1}"/>
            </c:ext>
          </c:extLst>
        </c:ser>
        <c:ser>
          <c:idx val="2"/>
          <c:order val="2"/>
          <c:tx>
            <c:strRef>
              <c:f>Feuil1!$A$4</c:f>
              <c:strCache>
                <c:ptCount val="1"/>
                <c:pt idx="0">
                  <c:v>Paid search campaign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Feuil1!$B$1:$G$1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Feuil1!$B$4:$G$4</c:f>
              <c:numCache>
                <c:formatCode>General</c:formatCode>
                <c:ptCount val="6"/>
                <c:pt idx="0">
                  <c:v>554</c:v>
                </c:pt>
                <c:pt idx="1">
                  <c:v>456</c:v>
                </c:pt>
                <c:pt idx="2">
                  <c:v>330</c:v>
                </c:pt>
                <c:pt idx="3">
                  <c:v>560</c:v>
                </c:pt>
                <c:pt idx="4">
                  <c:v>745</c:v>
                </c:pt>
                <c:pt idx="5">
                  <c:v>860</c:v>
                </c:pt>
              </c:numCache>
            </c:numRef>
          </c:val>
          <c:smooth val="0"/>
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<c:ext xmlns:c16="http://schemas.microsoft.com/office/drawing/2014/chart" uri="{C3380CC4-5D6E-409C-BE32-E72D297353CC}">
              <c16:uniqueId val="{00000002-2ED2-C647-94AB-CE5880C44EE1}"/>
            </c:ext>
          </c:extLst>
        </c:ser>
        <c:ser>
          <c:idx val="3"/>
          <c:order val="3"/>
          <c:tx>
            <c:strRef>
              <c:f>Feuil1!$A$5</c:f>
              <c:strCache>
                <c:ptCount val="1"/>
                <c:pt idx="0">
                  <c:v>Social media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Feuil1!$B$1:$G$1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Feuil1!$B$5:$G$5</c:f>
              <c:numCache>
                <c:formatCode>General</c:formatCode>
                <c:ptCount val="6"/>
                <c:pt idx="0">
                  <c:v>125</c:v>
                </c:pt>
                <c:pt idx="1">
                  <c:v>145</c:v>
                </c:pt>
                <c:pt idx="2">
                  <c:v>225</c:v>
                </c:pt>
                <c:pt idx="3">
                  <c:v>345</c:v>
                </c:pt>
                <c:pt idx="4">
                  <c:v>440</c:v>
                </c:pt>
                <c:pt idx="5">
                  <c:v>576</c:v>
                </c:pt>
              </c:numCache>
            </c:numRef>
          </c:val>
          <c:smooth val="0"/>
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<c:ext xmlns:c16="http://schemas.microsoft.com/office/drawing/2014/chart" uri="{C3380CC4-5D6E-409C-BE32-E72D297353CC}">
              <c16:uniqueId val="{00000003-2ED2-C647-94AB-CE5880C44E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66323376"/>
        <c:axId val="931173472"/>
      </c:lineChart>
      <c:catAx>
        <c:axId val="1366323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1173472"/>
        <c:crosses val="autoZero"/>
        <c:auto val="1"/>
        <c:lblAlgn val="ctr"/>
        <c:lblOffset val="100"/>
        <c:noMultiLvlLbl val="0"/>
      </c:catAx>
      <c:valAx>
        <c:axId val="931173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6323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A"/>
              <a:t>Réservations liées aux RMR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1"/>
        <c:ser>
          <c:idx val="0"/>
          <c:order val="0"/>
          <c:tx>
            <c:strRef>
              <c:f>'Primarily Monthly Contracts'!$B$14:$C$14</c:f>
              <c:strCache>
                <c:ptCount val="2"/>
                <c:pt idx="0">
                  <c:v>New MRR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'Primarily Monthly Contracts'!$D$13:$I$13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'Primarily Monthly Contracts'!$D$14:$I$14</c:f>
              <c:numCache>
                <c:formatCode>_("$"* #\ ##0.0_);_("$"* \(#\ ##0.0\);_("$"* "-"??_);_(@_)</c:formatCode>
                <c:ptCount val="6"/>
                <c:pt idx="0">
                  <c:v>22</c:v>
                </c:pt>
                <c:pt idx="1">
                  <c:v>23</c:v>
                </c:pt>
                <c:pt idx="2">
                  <c:v>24.5</c:v>
                </c:pt>
                <c:pt idx="3">
                  <c:v>26</c:v>
                </c:pt>
                <c:pt idx="4">
                  <c:v>27</c:v>
                </c:pt>
                <c:pt idx="5">
                  <c:v>29</c:v>
                </c:pt>
              </c:numCache>
            </c:numRef>
          </c:val>
          <c:smooth val="0"/>
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<c:ext xmlns:c16="http://schemas.microsoft.com/office/drawing/2014/chart" uri="{C3380CC4-5D6E-409C-BE32-E72D297353CC}">
              <c16:uniqueId val="{00000000-EA91-A643-8C05-268894F1066C}"/>
            </c:ext>
          </c:extLst>
        </c:ser>
        <c:ser>
          <c:idx val="1"/>
          <c:order val="1"/>
          <c:tx>
            <c:strRef>
              <c:f>'Primarily Monthly Contracts'!$B$15:$C$15</c:f>
              <c:strCache>
                <c:ptCount val="2"/>
                <c:pt idx="0">
                  <c:v>Churned MRR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'Primarily Monthly Contracts'!$D$13:$I$13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'Primarily Monthly Contracts'!$D$15:$I$15</c:f>
              <c:numCache>
                <c:formatCode>_("$"* #\ ##0.0_);_("$"* \(#\ ##0.0\);_("$"* "-"??_);_(@_)</c:formatCode>
                <c:ptCount val="6"/>
                <c:pt idx="0">
                  <c:v>-8.4</c:v>
                </c:pt>
                <c:pt idx="1">
                  <c:v>-11.2212</c:v>
                </c:pt>
                <c:pt idx="2">
                  <c:v>-9.0273204000000007</c:v>
                </c:pt>
                <c:pt idx="3">
                  <c:v>-8.949888832000001</c:v>
                </c:pt>
                <c:pt idx="4">
                  <c:v>-8.8518536857632011</c:v>
                </c:pt>
                <c:pt idx="5">
                  <c:v>-8.838422783071719</c:v>
                </c:pt>
              </c:numCache>
            </c:numRef>
          </c:val>
          <c:smooth val="0"/>
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<c:ext xmlns:c16="http://schemas.microsoft.com/office/drawing/2014/chart" uri="{C3380CC4-5D6E-409C-BE32-E72D297353CC}">
              <c16:uniqueId val="{00000001-EA91-A643-8C05-268894F1066C}"/>
            </c:ext>
          </c:extLst>
        </c:ser>
        <c:ser>
          <c:idx val="2"/>
          <c:order val="2"/>
          <c:tx>
            <c:strRef>
              <c:f>'Primarily Monthly Contracts'!$B$16:$C$16</c:f>
              <c:strCache>
                <c:ptCount val="2"/>
                <c:pt idx="0">
                  <c:v>Expansion MRR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'Primarily Monthly Contracts'!$D$13:$I$13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'Primarily Monthly Contracts'!$D$16:$I$16</c:f>
              <c:numCache>
                <c:formatCode>_("$"* #\ ##0.0_);_("$"* \(#\ ##0.0\);_("$"* "-"??_);_(@_)</c:formatCode>
                <c:ptCount val="6"/>
                <c:pt idx="0">
                  <c:v>2</c:v>
                </c:pt>
                <c:pt idx="1">
                  <c:v>2.4936000000000003</c:v>
                </c:pt>
                <c:pt idx="2">
                  <c:v>2.149362</c:v>
                </c:pt>
                <c:pt idx="3">
                  <c:v>1.3424833248000001</c:v>
                </c:pt>
                <c:pt idx="4">
                  <c:v>6.9883055413920001</c:v>
                </c:pt>
                <c:pt idx="5">
                  <c:v>3.437164415639002</c:v>
                </c:pt>
              </c:numCache>
            </c:numRef>
          </c:val>
          <c:smooth val="0"/>
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<c:ext xmlns:c16="http://schemas.microsoft.com/office/drawing/2014/chart" uri="{C3380CC4-5D6E-409C-BE32-E72D297353CC}">
              <c16:uniqueId val="{00000002-EA91-A643-8C05-268894F1066C}"/>
            </c:ext>
          </c:extLst>
        </c:ser>
        <c:ser>
          <c:idx val="3"/>
          <c:order val="3"/>
          <c:tx>
            <c:strRef>
              <c:f>'Primarily Monthly Contracts'!$B$17:$C$17</c:f>
              <c:strCache>
                <c:ptCount val="2"/>
                <c:pt idx="0">
                  <c:v>Net New MRR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'Primarily Monthly Contracts'!$D$13:$I$13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'Primarily Monthly Contracts'!$D$17:$I$17</c:f>
              <c:numCache>
                <c:formatCode>_("$"* #\ ##0.0_);_("$"* \(#\ ##0.0\);_("$"* "-"??_);_(@_)</c:formatCode>
                <c:ptCount val="6"/>
                <c:pt idx="0">
                  <c:v>15.6</c:v>
                </c:pt>
                <c:pt idx="1">
                  <c:v>14.272400000000001</c:v>
                </c:pt>
                <c:pt idx="2">
                  <c:v>17.622041599999999</c:v>
                </c:pt>
                <c:pt idx="3">
                  <c:v>18.392594492800001</c:v>
                </c:pt>
                <c:pt idx="4">
                  <c:v>25.136451855628799</c:v>
                </c:pt>
                <c:pt idx="5">
                  <c:v>23.598741632567283</c:v>
                </c:pt>
              </c:numCache>
            </c:numRef>
          </c:val>
          <c:smooth val="0"/>
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<c:ext xmlns:c16="http://schemas.microsoft.com/office/drawing/2014/chart" uri="{C3380CC4-5D6E-409C-BE32-E72D297353CC}">
              <c16:uniqueId val="{00000003-EA91-A643-8C05-268894F106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5081389"/>
        <c:axId val="1119256366"/>
      </c:lineChart>
      <c:catAx>
        <c:axId val="44508138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CA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[$-40C]mmmmm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9256366"/>
        <c:crosses val="autoZero"/>
        <c:auto val="1"/>
        <c:lblAlgn val="ctr"/>
        <c:lblOffset val="100"/>
        <c:noMultiLvlLbl val="1"/>
      </c:catAx>
      <c:valAx>
        <c:axId val="111925636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CA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#,##0.0\ &quot;$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08138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1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A"/>
              <a:t>Ventes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6="http://schemas.microsoft.com/office/drawing/2014/chart" uri="{C3380CC4-5D6E-409C-BE32-E72D297353CC}">
                <c16:uniqueId val="{00000001-F8B1-9B43-ABCE-C982598B90F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6="http://schemas.microsoft.com/office/drawing/2014/chart" uri="{C3380CC4-5D6E-409C-BE32-E72D297353CC}">
                <c16:uniqueId val="{00000003-F8B1-9B43-ABCE-C982598B90F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6="http://schemas.microsoft.com/office/drawing/2014/chart" uri="{C3380CC4-5D6E-409C-BE32-E72D297353CC}">
                <c16:uniqueId val="{00000005-F8B1-9B43-ABCE-C982598B90F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6="http://schemas.microsoft.com/office/drawing/2014/chart" uri="{C3380CC4-5D6E-409C-BE32-E72D297353CC}">
                <c16:uniqueId val="{00000007-F8B1-9B43-ABCE-C982598B90F5}"/>
              </c:ext>
            </c:extLst>
          </c:dPt>
          <c:dLbls>
            <c:numFmt formatCode="0_)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Client</c:v>
                </c:pt>
                <c:pt idx="1">
                  <c:v>Client 2</c:v>
                </c:pt>
                <c:pt idx="2">
                  <c:v>Client 3</c:v>
                </c:pt>
                <c:pt idx="3">
                  <c:v>Client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      <c:ext xmlns:c16="http://schemas.microsoft.com/office/drawing/2014/chart" uri="{C3380CC4-5D6E-409C-BE32-E72D297353CC}">
              <c16:uniqueId val="{00000008-F8B1-9B43-ABCE-C982598B90F5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 xmlns:mc="http://schemas.openxmlformats.org/markup-compatibility/2006" xmlns:a14="http://schemas.microsoft.com/office/drawing/2010/main" xmlns:p="http://schemas.openxmlformats.org/presentationml/2006/main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DBC55-A4C1-BC43-917B-9036A5575451}" type="datetimeFigureOut">
              <a:rPr lang="en-US" smtClean="0"/>
              <a:t>7/19/21</a:t>
            </a:fld>
            <a:endParaRPr lang="fr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4B823-A1BE-2B42-A846-35B6FD54204C}" type="slidenum">
              <a:rPr lang="en-US" smtClean="0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808812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E6E40-A5B5-2A4E-896B-A232244E87F9}" type="datetimeFigureOut">
              <a:rPr lang="en-US" smtClean="0"/>
              <a:t>7/19/21</a:t>
            </a:fld>
            <a:endParaRPr lang="fr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Click to edit Master text styles</a:t>
            </a:r>
          </a:p>
          <a:p>
            <a:pPr lvl="1"/>
            <a:r>
              <a:rPr lang="fr-CA"/>
              <a:t>Second level</a:t>
            </a:r>
          </a:p>
          <a:p>
            <a:pPr lvl="2"/>
            <a:r>
              <a:rPr lang="fr-CA"/>
              <a:t>Third level</a:t>
            </a:r>
          </a:p>
          <a:p>
            <a:pPr lvl="3"/>
            <a:r>
              <a:rPr lang="fr-CA"/>
              <a:t>Fourth level</a:t>
            </a:r>
          </a:p>
          <a:p>
            <a:pPr lvl="4"/>
            <a:r>
              <a:rPr lang="fr-CA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7EEAB-4961-6044-B248-3276AD095A71}" type="slidenum">
              <a:rPr lang="en-CA" smtClean="0"/>
              <a:t>‹#›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9455348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1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00004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b="1" dirty="0"/>
              <a:t>Modèle de revenu</a:t>
            </a:r>
          </a:p>
          <a:p>
            <a:endParaRPr lang="fr-CA" dirty="0"/>
          </a:p>
          <a:p>
            <a:r>
              <a:rPr lang="fr-CA" dirty="0"/>
              <a:t>De quelle façon générez-vous des revenus et combien en générez-vous ou prévoyez-vous en générer au cours des prochains mois?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Revenus récurrents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Licences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Autre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Description de moyens pour augmenter les revenus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r>
              <a:rPr lang="fr-CA" b="1" dirty="0"/>
              <a:t>Sources de revenus</a:t>
            </a:r>
          </a:p>
          <a:p>
            <a:endParaRPr lang="fr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Clients principaux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Emplacement des clients (ajoutez une carte)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Type de client : secteur privé ou public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Canaux partenaires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Clients potentiels ou nouvelles sources de revenus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11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467705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PARTENAIRES FINANCIERS</a:t>
            </a:r>
          </a:p>
          <a:p>
            <a:endParaRPr lang="fr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/>
              <a:t>Énumérez les investisseurs et les partenaires financiers actuels.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/>
              <a:t>Expliquez comment vous avez amassé des fonds et procédé à l’évaluation.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12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2628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b="1" dirty="0"/>
              <a:t>Dressez la liste des propriétaires ou des principaux membres de l’équipe.</a:t>
            </a:r>
            <a:endParaRPr lang="fr-CA" dirty="0"/>
          </a:p>
          <a:p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13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93504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/>
              <a:t>Feuille de route</a:t>
            </a:r>
          </a:p>
          <a:p>
            <a:endParaRPr lang="fr-CA" dirty="0"/>
          </a:p>
          <a:p>
            <a:r>
              <a:rPr lang="fr-CA"/>
              <a:t>Quelle vision essayez-vous de vendre aux investisseurs? Que pourrez-vous faire s’ils soutiennent votre projet?</a:t>
            </a:r>
          </a:p>
          <a:p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14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008876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b="1" dirty="0"/>
              <a:t>La demande</a:t>
            </a:r>
          </a:p>
          <a:p>
            <a:endParaRPr lang="fr-CA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b="0" dirty="0"/>
              <a:t>Faites une demande claire.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b="0" dirty="0"/>
              <a:t>Expliquez ce que vous promettez en retour.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b="0" dirty="0"/>
              <a:t>Si vous demandez un investissement, définissez le taux de rendement interne.</a:t>
            </a:r>
          </a:p>
          <a:p>
            <a:endParaRPr lang="fr-CA" b="1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15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91362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Dernière diapositive</a:t>
            </a:r>
          </a:p>
          <a:p>
            <a:r>
              <a:rPr lang="fr-CA" dirty="0"/>
              <a:t>N’oubliez pas d’inscrire vos coordonnées.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16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14732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CA" b="1" u="none" dirty="0"/>
              <a:t>Diapositive 1 = Diapositive de titre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b="0" u="none" dirty="0"/>
              <a:t>Page couverture de votre présentation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b="0" u="none" dirty="0"/>
              <a:t>Diapositive </a:t>
            </a:r>
            <a:r>
              <a:rPr lang="fr-CA" b="0" u="none" dirty="0">
                <a:solidFill>
                  <a:srgbClr val="FF0000"/>
                </a:solidFill>
              </a:rPr>
              <a:t>attrayante</a:t>
            </a:r>
            <a:r>
              <a:rPr lang="fr-CA" b="0" u="none" dirty="0"/>
              <a:t> sur le plan visuel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b="0" u="none" dirty="0"/>
              <a:t>Énoncé clair de la marque de votre entreprise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CA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CA" b="1" dirty="0"/>
              <a:t>Mettez l’accent sur votre client.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Votre argument de vente unique offre une solution aux clients.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dirty="0"/>
              <a:t>Exemple : Transformer les voyages interurbains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dirty="0"/>
              <a:t>Exemple : Résoudre la crise du logement au centre-ville </a:t>
            </a:r>
          </a:p>
          <a:p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3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26372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sz="1400" b="1" u="none" dirty="0"/>
              <a:t>Diapositive sur la proposition de valeur/l’image de marque</a:t>
            </a:r>
          </a:p>
          <a:p>
            <a:endParaRPr lang="fr-CA" sz="1400" b="1" u="non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400" b="1" u="none" dirty="0"/>
              <a:t>Énoncez</a:t>
            </a:r>
            <a:r>
              <a:rPr lang="fr-CA" dirty="0"/>
              <a:t> </a:t>
            </a:r>
            <a:r>
              <a:rPr lang="fr-CA" sz="1400" b="0" u="none" dirty="0"/>
              <a:t>ce que vous faites et présentez ce que vous vendez.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1400" b="1" u="none" dirty="0"/>
              <a:t>Mettez l’accent</a:t>
            </a:r>
            <a:r>
              <a:rPr lang="fr-CA" sz="1400" b="0" u="none" dirty="0"/>
              <a:t> sur la solution que vous offrez et son unicité.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A" sz="1400" b="1" u="none" dirty="0"/>
          </a:p>
          <a:p>
            <a:endParaRPr lang="fr-CA" sz="1400" b="1" u="none" dirty="0"/>
          </a:p>
          <a:p>
            <a:r>
              <a:rPr lang="fr-CA" sz="1400" b="1" u="sng" dirty="0"/>
              <a:t>Meilleures pratiques de graphisme</a:t>
            </a:r>
          </a:p>
          <a:p>
            <a:endParaRPr lang="fr-CA" dirty="0"/>
          </a:p>
          <a:p>
            <a:r>
              <a:rPr lang="fr-CA" b="1" dirty="0"/>
              <a:t>Soyez bref.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Optez pour les listes à puces plutôt que des paragraphes.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Limitez-vous à un maximum de 4 à 6 puces principales. Vous pouvez insérer des puces secondaires.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Utilisez un maximum de 6 à 8 mots par ligne.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CA" b="1" dirty="0"/>
              <a:t>Faites preuve de cohérence.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Utilisez partout les couleurs, le ton, les images, les polices de caractères et les icônes propres à votre image de marque.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CA" b="1" dirty="0"/>
              <a:t>Choisissez soigneusement la taille de la police.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Choisissez un maximum de trois tailles de police.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Optez pour des titres à 44, des sous-titres à 34 et des listes à puces à 28 pour faciliter la lisibilité.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CA" b="1" dirty="0"/>
              <a:t>Utilisez des éléments visuels pour raconter votre histoire.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Les images, les icônes, les diagrammes, les graphiques, les tableaux et les logos peuvent être très efficaces pour réduire le nombre de mots utilisés et maintenir l’intérêt de l’auditoire.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fr-CA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fr-CA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pPr marL="0" indent="0">
              <a:buFont typeface="Arial" panose="020B0604020202020204" pitchFamily="34" charset="0"/>
              <a:buNone/>
            </a:pPr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4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436523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CA" b="1" dirty="0"/>
              <a:t>Plus de détails sur votre solution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CA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fr-CA" b="1" dirty="0"/>
              <a:t>Décrivez les solutions en fonction du client.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fr-CA" dirty="0"/>
              <a:t>Expliquez comment votre solution répond aux besoins des clients plutôt que ce que votre produit fait, par ex. :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fr-CA" dirty="0"/>
              <a:t>Téléversement plus rapide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fr-CA" dirty="0"/>
              <a:t>Réduction du temps consacré à l’administration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fr-CA" dirty="0"/>
              <a:t>Amélioration de la qualité de l’eau</a:t>
            </a:r>
          </a:p>
          <a:p>
            <a:endParaRPr lang="fr-CA" dirty="0"/>
          </a:p>
          <a:p>
            <a:r>
              <a:rPr lang="fr-CA" sz="11200" dirty="0"/>
              <a:t>Adéquation du produit au marché</a:t>
            </a:r>
          </a:p>
          <a:p>
            <a:pPr lvl="1"/>
            <a:r>
              <a:rPr lang="fr-CA" sz="11200" dirty="0"/>
              <a:t>Expliquez comment votre produit répond aux besoins des clients.</a:t>
            </a:r>
          </a:p>
          <a:p>
            <a:endParaRPr lang="fr-CA" dirty="0"/>
          </a:p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5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17248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b="1" dirty="0"/>
              <a:t>Marché cible</a:t>
            </a:r>
          </a:p>
          <a:p>
            <a:endParaRPr lang="fr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b="1" dirty="0"/>
              <a:t>Cernez clairement vos clients 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dirty="0"/>
              <a:t>Taille du marché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dirty="0"/>
              <a:t>Emplacement géographique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dirty="0"/>
              <a:t>Organisations partenaires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dirty="0"/>
              <a:t>Facturation par client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b="1" dirty="0"/>
              <a:t>Au besoin, ajoutez une diapositive supplémentaire pour</a:t>
            </a:r>
            <a:r>
              <a:rPr lang="fr-CA" dirty="0"/>
              <a:t> 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 dirty="0"/>
              <a:t>souligner les réalisations à ce jour;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dirty="0"/>
              <a:t>présenter les partenaires ou les fondateurs de l’entreprise (vous pouvez le garder pour plus tard dans la présentation);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r-CA" dirty="0"/>
              <a:t>expliquer les raisons historiques derrière la création de cette solution.</a:t>
            </a:r>
          </a:p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6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37293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Comparaison avec les concurrents</a:t>
            </a:r>
          </a:p>
          <a:p>
            <a:endParaRPr lang="fr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Comparez vos forces aux lacunes de vos concurrents.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Montrez une lacune dans le marché.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Utilisez un graphique, une iconographie ou d’autres éléments visuels pour raconter l’histoire.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7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76844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b="1" dirty="0"/>
              <a:t>Étude de cas</a:t>
            </a:r>
            <a:endParaRPr lang="fr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/>
              <a:t>Démontrez comment votre produit a permis à un client de régler un problème (utilisez plusieurs diapositives, au besoin).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8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66617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b="1" dirty="0"/>
              <a:t>Relations avec la clientèle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/>
              <a:t>Choisissez des témoignages descriptifs de clients ou de partenaires qui illustrent la façon dont vous avez réglé un problème d’un client.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/>
              <a:t>Utilisez plus d’une diapositive, au besoin, pour éviter l’encombrement.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9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64929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b="1" dirty="0"/>
              <a:t>Ventes et marketing actuels</a:t>
            </a:r>
          </a:p>
          <a:p>
            <a:endParaRPr lang="fr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Expliquez comment vous rejoignez les clients.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Décrivez vos principaux canaux ou partenaires de distribution.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A" dirty="0"/>
              <a:t>Montrez le type de contenu que vous utilisez.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 dirty="0">
                <a:solidFill>
                  <a:schemeClr val="bg1"/>
                </a:solidFill>
              </a:rPr>
              <a:t>Présentez l’incidence directe de divers efforts de marketing en fonction de vos IRC.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A" dirty="0"/>
              <a:t>Si c’est pertinent, vous pouvez présenter ici votre taux de désabonnement, le coût d’acquisition du client et la valeur à vie des clients.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CA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CA" dirty="0"/>
          </a:p>
          <a:p>
            <a:endParaRPr lang="fr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77EEAB-4961-6044-B248-3276AD095A71}" type="slidenum">
              <a:rPr lang="en-CA" smtClean="0"/>
              <a:t>10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78751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584" y="1490399"/>
            <a:ext cx="9380000" cy="358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</p:spTree>
    <p:extLst>
      <p:ext uri="{BB962C8B-B14F-4D97-AF65-F5344CB8AC3E}">
        <p14:creationId xmlns:p14="http://schemas.microsoft.com/office/powerpoint/2010/main" val="3543552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,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4483" y="3682374"/>
            <a:ext cx="2247917" cy="1347348"/>
          </a:xfrm>
          <a:prstGeom prst="rect">
            <a:avLst/>
          </a:prstGeom>
        </p:spPr>
        <p:txBody>
          <a:bodyPr rIns="108000"/>
          <a:lstStyle>
            <a:lvl1pPr marL="0" indent="0" algn="ctr">
              <a:buNone/>
              <a:defRPr sz="2200"/>
            </a:lvl1pPr>
            <a:lvl2pPr marL="191998">
              <a:defRPr sz="1800"/>
            </a:lvl2pPr>
            <a:lvl3pPr marL="495995">
              <a:defRPr sz="1600"/>
            </a:lvl3pPr>
            <a:lvl4pPr marL="655993">
              <a:defRPr sz="1400"/>
            </a:lvl4pPr>
            <a:lvl5pPr marL="859991"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8B0224B-AF58-5E44-BB70-9CFF2C7BADB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3956042" y="3682374"/>
            <a:ext cx="2247917" cy="1347348"/>
          </a:xfrm>
          <a:prstGeom prst="rect">
            <a:avLst/>
          </a:prstGeom>
        </p:spPr>
        <p:txBody>
          <a:bodyPr rIns="108000"/>
          <a:lstStyle>
            <a:lvl1pPr marL="0" indent="0" algn="ctr">
              <a:buNone/>
              <a:defRPr sz="2200"/>
            </a:lvl1pPr>
            <a:lvl2pPr marL="191998">
              <a:defRPr sz="1800"/>
            </a:lvl2pPr>
            <a:lvl3pPr marL="495995">
              <a:defRPr sz="1600"/>
            </a:lvl3pPr>
            <a:lvl4pPr marL="655993">
              <a:defRPr sz="1400"/>
            </a:lvl4pPr>
            <a:lvl5pPr marL="859991"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B080BFF-F62A-7541-B808-D9512BFA29AF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6663570" y="3682372"/>
            <a:ext cx="2247917" cy="1347349"/>
          </a:xfrm>
          <a:prstGeom prst="rect">
            <a:avLst/>
          </a:prstGeom>
        </p:spPr>
        <p:txBody>
          <a:bodyPr rIns="108000"/>
          <a:lstStyle>
            <a:lvl1pPr marL="0" indent="0" algn="ctr">
              <a:buNone/>
              <a:defRPr sz="2200"/>
            </a:lvl1pPr>
            <a:lvl2pPr marL="191998">
              <a:defRPr sz="1800"/>
            </a:lvl2pPr>
            <a:lvl3pPr marL="495995">
              <a:defRPr sz="1600"/>
            </a:lvl3pPr>
            <a:lvl4pPr marL="655993">
              <a:defRPr sz="1400"/>
            </a:lvl4pPr>
            <a:lvl5pPr marL="859991"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14" name="Picture Placeholder 7">
            <a:extLst>
              <a:ext uri="{FF2B5EF4-FFF2-40B4-BE49-F238E27FC236}">
                <a16:creationId xmlns:a16="http://schemas.microsoft.com/office/drawing/2014/main" id="{2A1E6F5D-0F6F-0043-BEA3-F803CC03CDF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434516" y="1630156"/>
            <a:ext cx="1847850" cy="1849438"/>
          </a:xfrm>
          <a:prstGeom prst="rect">
            <a:avLst/>
          </a:prstGeom>
          <a:solidFill>
            <a:srgbClr val="DFDFE0"/>
          </a:solid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A3ADA699-F59A-A840-BD9F-326C84D6710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156075" y="1610642"/>
            <a:ext cx="1847850" cy="1849438"/>
          </a:xfrm>
          <a:prstGeom prst="rect">
            <a:avLst/>
          </a:prstGeom>
          <a:solidFill>
            <a:srgbClr val="DFDFE0"/>
          </a:solid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9E2BC0DA-6801-0148-B283-FEADD2A0B2B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863603" y="1610642"/>
            <a:ext cx="1847850" cy="1849438"/>
          </a:xfrm>
          <a:prstGeom prst="rect">
            <a:avLst/>
          </a:prstGeom>
          <a:solidFill>
            <a:srgbClr val="DFDFE0"/>
          </a:solid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005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,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1588" y="2136930"/>
            <a:ext cx="3033219" cy="2922436"/>
          </a:xfrm>
          <a:prstGeom prst="rect">
            <a:avLst/>
          </a:prstGeom>
        </p:spPr>
        <p:txBody>
          <a:bodyPr rIns="108000"/>
          <a:lstStyle>
            <a:lvl1pPr marL="0" indent="0">
              <a:buNone/>
              <a:defRPr sz="2200"/>
            </a:lvl1pPr>
            <a:lvl2pPr marL="191998">
              <a:defRPr sz="1800"/>
            </a:lvl2pPr>
            <a:lvl3pPr marL="495995">
              <a:defRPr sz="1600"/>
            </a:lvl3pPr>
            <a:lvl4pPr marL="655993">
              <a:defRPr sz="1400"/>
            </a:lvl4pPr>
            <a:lvl5pPr marL="859991"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389808" y="1965759"/>
            <a:ext cx="3035008" cy="0"/>
          </a:xfrm>
          <a:prstGeom prst="line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3560649" y="1965759"/>
            <a:ext cx="3035008" cy="0"/>
          </a:xfrm>
          <a:prstGeom prst="line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729894" y="1965759"/>
            <a:ext cx="3035008" cy="0"/>
          </a:xfrm>
          <a:prstGeom prst="line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sz="half" idx="13"/>
          </p:nvPr>
        </p:nvSpPr>
        <p:spPr>
          <a:xfrm>
            <a:off x="3563405" y="2136930"/>
            <a:ext cx="3033219" cy="2922436"/>
          </a:xfrm>
          <a:prstGeom prst="rect">
            <a:avLst/>
          </a:prstGeom>
        </p:spPr>
        <p:txBody>
          <a:bodyPr rIns="108000"/>
          <a:lstStyle>
            <a:lvl1pPr marL="0" indent="0">
              <a:buNone/>
              <a:defRPr sz="2200"/>
            </a:lvl1pPr>
            <a:lvl2pPr marL="191998">
              <a:defRPr sz="1800"/>
            </a:lvl2pPr>
            <a:lvl3pPr marL="495995">
              <a:defRPr sz="1600"/>
            </a:lvl3pPr>
            <a:lvl4pPr marL="655993">
              <a:defRPr sz="1400"/>
            </a:lvl4pPr>
            <a:lvl5pPr marL="859991"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half" idx="14"/>
          </p:nvPr>
        </p:nvSpPr>
        <p:spPr>
          <a:xfrm>
            <a:off x="6738524" y="2136930"/>
            <a:ext cx="3033219" cy="2922436"/>
          </a:xfrm>
          <a:prstGeom prst="rect">
            <a:avLst/>
          </a:prstGeom>
        </p:spPr>
        <p:txBody>
          <a:bodyPr rIns="108000"/>
          <a:lstStyle>
            <a:lvl1pPr marL="0" indent="0">
              <a:buNone/>
              <a:defRPr sz="2200"/>
            </a:lvl1pPr>
            <a:lvl2pPr marL="191998">
              <a:defRPr sz="1800"/>
            </a:lvl2pPr>
            <a:lvl3pPr marL="495995">
              <a:defRPr sz="1600"/>
            </a:lvl3pPr>
            <a:lvl4pPr marL="655993">
              <a:defRPr sz="1400"/>
            </a:lvl4pPr>
            <a:lvl5pPr marL="859991"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89796" y="1321200"/>
            <a:ext cx="9360000" cy="381000"/>
          </a:xfrm>
        </p:spPr>
        <p:txBody>
          <a:bodyPr/>
          <a:lstStyle>
            <a:lvl1pPr marL="0" indent="0">
              <a:buNone/>
              <a:defRPr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CA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84949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391583" y="1490664"/>
            <a:ext cx="9380000" cy="35687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A" dirty="0"/>
              <a:t>Source: Insert source here</a:t>
            </a:r>
          </a:p>
        </p:txBody>
      </p:sp>
    </p:spTree>
    <p:extLst>
      <p:ext uri="{BB962C8B-B14F-4D97-AF65-F5344CB8AC3E}">
        <p14:creationId xmlns:p14="http://schemas.microsoft.com/office/powerpoint/2010/main" val="199280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3"/>
          </p:nvPr>
        </p:nvSpPr>
        <p:spPr>
          <a:xfrm>
            <a:off x="391583" y="1944689"/>
            <a:ext cx="9380000" cy="3114676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389796" y="1321200"/>
            <a:ext cx="9360000" cy="381000"/>
          </a:xfrm>
        </p:spPr>
        <p:txBody>
          <a:bodyPr/>
          <a:lstStyle>
            <a:lvl1pPr marL="0" indent="0">
              <a:buNone/>
              <a:defRPr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CA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673940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91585" y="1412800"/>
            <a:ext cx="4489098" cy="413593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n-CA" noProof="0" dirty="0"/>
              <a:t>Add subhead here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279339" y="1412800"/>
            <a:ext cx="4484926" cy="413593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507995" indent="0">
              <a:buNone/>
              <a:defRPr sz="2222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778" b="1"/>
            </a:lvl4pPr>
            <a:lvl5pPr marL="2031980" indent="0">
              <a:buNone/>
              <a:defRPr sz="1778" b="1"/>
            </a:lvl5pPr>
            <a:lvl6pPr marL="2539975" indent="0">
              <a:buNone/>
              <a:defRPr sz="1778" b="1"/>
            </a:lvl6pPr>
            <a:lvl7pPr marL="3047970" indent="0">
              <a:buNone/>
              <a:defRPr sz="1778" b="1"/>
            </a:lvl7pPr>
            <a:lvl8pPr marL="3555964" indent="0">
              <a:buNone/>
              <a:defRPr sz="1778" b="1"/>
            </a:lvl8pPr>
            <a:lvl9pPr marL="4063959" indent="0">
              <a:buNone/>
              <a:defRPr sz="1778" b="1"/>
            </a:lvl9pPr>
          </a:lstStyle>
          <a:p>
            <a:pPr lvl="0"/>
            <a:r>
              <a:rPr lang="en-CA" noProof="0" dirty="0"/>
              <a:t>Add subhead here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91586" y="1944689"/>
            <a:ext cx="4487333" cy="3114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4"/>
          </p:nvPr>
        </p:nvSpPr>
        <p:spPr>
          <a:xfrm>
            <a:off x="5279320" y="1944689"/>
            <a:ext cx="4485569" cy="31146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A" dirty="0"/>
              <a:t>Source: Insert source here</a:t>
            </a:r>
          </a:p>
        </p:txBody>
      </p:sp>
    </p:spTree>
    <p:extLst>
      <p:ext uri="{BB962C8B-B14F-4D97-AF65-F5344CB8AC3E}">
        <p14:creationId xmlns:p14="http://schemas.microsoft.com/office/powerpoint/2010/main" val="2629456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, 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391586" y="1412801"/>
            <a:ext cx="4487333" cy="36465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4"/>
          </p:nvPr>
        </p:nvSpPr>
        <p:spPr>
          <a:xfrm>
            <a:off x="5279320" y="1412801"/>
            <a:ext cx="4485569" cy="36465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A" dirty="0"/>
              <a:t>Source: Insert source here</a:t>
            </a:r>
          </a:p>
        </p:txBody>
      </p:sp>
    </p:spTree>
    <p:extLst>
      <p:ext uri="{BB962C8B-B14F-4D97-AF65-F5344CB8AC3E}">
        <p14:creationId xmlns:p14="http://schemas.microsoft.com/office/powerpoint/2010/main" val="2550978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/>
          <p:cNvSpPr>
            <a:spLocks noGrp="1"/>
          </p:cNvSpPr>
          <p:nvPr>
            <p:ph type="tbl" sz="quarter" idx="14"/>
          </p:nvPr>
        </p:nvSpPr>
        <p:spPr>
          <a:xfrm>
            <a:off x="391591" y="1490664"/>
            <a:ext cx="9380000" cy="35687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A" dirty="0"/>
              <a:t>Source: Insert source here</a:t>
            </a:r>
          </a:p>
        </p:txBody>
      </p:sp>
    </p:spTree>
    <p:extLst>
      <p:ext uri="{BB962C8B-B14F-4D97-AF65-F5344CB8AC3E}">
        <p14:creationId xmlns:p14="http://schemas.microsoft.com/office/powerpoint/2010/main" val="2522138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and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/>
          <p:cNvSpPr>
            <a:spLocks noGrp="1"/>
          </p:cNvSpPr>
          <p:nvPr>
            <p:ph type="tbl" sz="quarter" idx="16"/>
          </p:nvPr>
        </p:nvSpPr>
        <p:spPr>
          <a:xfrm>
            <a:off x="391606" y="1944689"/>
            <a:ext cx="9371541" cy="3114675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89796" y="1321200"/>
            <a:ext cx="9360000" cy="381000"/>
          </a:xfrm>
        </p:spPr>
        <p:txBody>
          <a:bodyPr/>
          <a:lstStyle>
            <a:lvl1pPr marL="0" indent="0">
              <a:buNone/>
              <a:defRPr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CA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0442562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91606" y="1490664"/>
            <a:ext cx="4482041" cy="3568700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9" name="Table Placeholder 8"/>
          <p:cNvSpPr>
            <a:spLocks noGrp="1"/>
          </p:cNvSpPr>
          <p:nvPr>
            <p:ph type="tbl" sz="quarter" idx="14"/>
          </p:nvPr>
        </p:nvSpPr>
        <p:spPr>
          <a:xfrm>
            <a:off x="5279342" y="1490664"/>
            <a:ext cx="4485568" cy="3568700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</p:spTree>
    <p:extLst>
      <p:ext uri="{BB962C8B-B14F-4D97-AF65-F5344CB8AC3E}">
        <p14:creationId xmlns:p14="http://schemas.microsoft.com/office/powerpoint/2010/main" val="17035971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A" dirty="0"/>
              <a:t>Source: Insert source here</a:t>
            </a:r>
          </a:p>
        </p:txBody>
      </p:sp>
    </p:spTree>
    <p:extLst>
      <p:ext uri="{BB962C8B-B14F-4D97-AF65-F5344CB8AC3E}">
        <p14:creationId xmlns:p14="http://schemas.microsoft.com/office/powerpoint/2010/main" val="1058648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583" y="1954213"/>
            <a:ext cx="9378598" cy="310515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89796" y="1319758"/>
            <a:ext cx="9360000" cy="381000"/>
          </a:xfrm>
        </p:spPr>
        <p:txBody>
          <a:bodyPr/>
          <a:lstStyle>
            <a:lvl1pPr marL="0" indent="0">
              <a:buNone/>
              <a:defRPr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CA" noProof="0" dirty="0"/>
              <a:t>Click to add subtitle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CA" noProof="0" dirty="0"/>
              <a:t>Click to add 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</p:spTree>
    <p:extLst>
      <p:ext uri="{BB962C8B-B14F-4D97-AF65-F5344CB8AC3E}">
        <p14:creationId xmlns:p14="http://schemas.microsoft.com/office/powerpoint/2010/main" val="29848599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 and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CA" dirty="0"/>
              <a:t>Source: Insert source here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89796" y="1321200"/>
            <a:ext cx="9360000" cy="381000"/>
          </a:xfrm>
        </p:spPr>
        <p:txBody>
          <a:bodyPr/>
          <a:lstStyle>
            <a:lvl1pPr marL="0" indent="0">
              <a:buNone/>
              <a:defRPr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CA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034824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CA" dirty="0"/>
          </a:p>
        </p:txBody>
      </p:sp>
      <p:grpSp>
        <p:nvGrpSpPr>
          <p:cNvPr id="6" name="Groupe 26">
            <a:extLst>
              <a:ext uri="{FF2B5EF4-FFF2-40B4-BE49-F238E27FC236}">
                <a16:creationId xmlns:a16="http://schemas.microsoft.com/office/drawing/2014/main" id="{DAD751AC-9883-4D70-8B8E-7E3B321964A7}"/>
              </a:ext>
            </a:extLst>
          </p:cNvPr>
          <p:cNvGrpSpPr/>
          <p:nvPr userDrawn="1"/>
        </p:nvGrpSpPr>
        <p:grpSpPr>
          <a:xfrm>
            <a:off x="9470174" y="357188"/>
            <a:ext cx="342900" cy="357188"/>
            <a:chOff x="8448676" y="357188"/>
            <a:chExt cx="342900" cy="357188"/>
          </a:xfrm>
        </p:grpSpPr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08A33522-4D11-4D90-B445-7319B18602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48676" y="357188"/>
              <a:ext cx="342900" cy="357188"/>
            </a:xfrm>
            <a:custGeom>
              <a:avLst/>
              <a:gdLst>
                <a:gd name="T0" fmla="*/ 179 w 232"/>
                <a:gd name="T1" fmla="*/ 129 h 241"/>
                <a:gd name="T2" fmla="*/ 183 w 232"/>
                <a:gd name="T3" fmla="*/ 124 h 241"/>
                <a:gd name="T4" fmla="*/ 232 w 232"/>
                <a:gd name="T5" fmla="*/ 101 h 241"/>
                <a:gd name="T6" fmla="*/ 207 w 232"/>
                <a:gd name="T7" fmla="*/ 46 h 241"/>
                <a:gd name="T8" fmla="*/ 156 w 232"/>
                <a:gd name="T9" fmla="*/ 70 h 241"/>
                <a:gd name="T10" fmla="*/ 153 w 232"/>
                <a:gd name="T11" fmla="*/ 71 h 241"/>
                <a:gd name="T12" fmla="*/ 146 w 232"/>
                <a:gd name="T13" fmla="*/ 64 h 241"/>
                <a:gd name="T14" fmla="*/ 146 w 232"/>
                <a:gd name="T15" fmla="*/ 0 h 241"/>
                <a:gd name="T16" fmla="*/ 86 w 232"/>
                <a:gd name="T17" fmla="*/ 0 h 241"/>
                <a:gd name="T18" fmla="*/ 86 w 232"/>
                <a:gd name="T19" fmla="*/ 64 h 241"/>
                <a:gd name="T20" fmla="*/ 80 w 232"/>
                <a:gd name="T21" fmla="*/ 71 h 241"/>
                <a:gd name="T22" fmla="*/ 77 w 232"/>
                <a:gd name="T23" fmla="*/ 70 h 241"/>
                <a:gd name="T24" fmla="*/ 26 w 232"/>
                <a:gd name="T25" fmla="*/ 46 h 241"/>
                <a:gd name="T26" fmla="*/ 0 w 232"/>
                <a:gd name="T27" fmla="*/ 101 h 241"/>
                <a:gd name="T28" fmla="*/ 50 w 232"/>
                <a:gd name="T29" fmla="*/ 124 h 241"/>
                <a:gd name="T30" fmla="*/ 54 w 232"/>
                <a:gd name="T31" fmla="*/ 129 h 241"/>
                <a:gd name="T32" fmla="*/ 52 w 232"/>
                <a:gd name="T33" fmla="*/ 134 h 241"/>
                <a:gd name="T34" fmla="*/ 12 w 232"/>
                <a:gd name="T35" fmla="*/ 173 h 241"/>
                <a:gd name="T36" fmla="*/ 55 w 232"/>
                <a:gd name="T37" fmla="*/ 216 h 241"/>
                <a:gd name="T38" fmla="*/ 95 w 232"/>
                <a:gd name="T39" fmla="*/ 176 h 241"/>
                <a:gd name="T40" fmla="*/ 99 w 232"/>
                <a:gd name="T41" fmla="*/ 174 h 241"/>
                <a:gd name="T42" fmla="*/ 106 w 232"/>
                <a:gd name="T43" fmla="*/ 181 h 241"/>
                <a:gd name="T44" fmla="*/ 106 w 232"/>
                <a:gd name="T45" fmla="*/ 241 h 241"/>
                <a:gd name="T46" fmla="*/ 127 w 232"/>
                <a:gd name="T47" fmla="*/ 241 h 241"/>
                <a:gd name="T48" fmla="*/ 127 w 232"/>
                <a:gd name="T49" fmla="*/ 181 h 241"/>
                <a:gd name="T50" fmla="*/ 133 w 232"/>
                <a:gd name="T51" fmla="*/ 174 h 241"/>
                <a:gd name="T52" fmla="*/ 138 w 232"/>
                <a:gd name="T53" fmla="*/ 176 h 241"/>
                <a:gd name="T54" fmla="*/ 178 w 232"/>
                <a:gd name="T55" fmla="*/ 216 h 241"/>
                <a:gd name="T56" fmla="*/ 220 w 232"/>
                <a:gd name="T57" fmla="*/ 173 h 241"/>
                <a:gd name="T58" fmla="*/ 181 w 232"/>
                <a:gd name="T59" fmla="*/ 134 h 241"/>
                <a:gd name="T60" fmla="*/ 179 w 232"/>
                <a:gd name="T61" fmla="*/ 12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2" h="241">
                  <a:moveTo>
                    <a:pt x="179" y="129"/>
                  </a:moveTo>
                  <a:cubicBezTo>
                    <a:pt x="179" y="127"/>
                    <a:pt x="181" y="125"/>
                    <a:pt x="183" y="124"/>
                  </a:cubicBezTo>
                  <a:cubicBezTo>
                    <a:pt x="232" y="101"/>
                    <a:pt x="232" y="101"/>
                    <a:pt x="232" y="101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156" y="70"/>
                    <a:pt x="156" y="70"/>
                    <a:pt x="156" y="70"/>
                  </a:cubicBezTo>
                  <a:cubicBezTo>
                    <a:pt x="155" y="70"/>
                    <a:pt x="154" y="71"/>
                    <a:pt x="153" y="71"/>
                  </a:cubicBezTo>
                  <a:cubicBezTo>
                    <a:pt x="149" y="71"/>
                    <a:pt x="146" y="68"/>
                    <a:pt x="146" y="64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6" y="68"/>
                    <a:pt x="83" y="71"/>
                    <a:pt x="80" y="71"/>
                  </a:cubicBezTo>
                  <a:cubicBezTo>
                    <a:pt x="79" y="71"/>
                    <a:pt x="78" y="70"/>
                    <a:pt x="77" y="70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52" y="125"/>
                    <a:pt x="54" y="127"/>
                    <a:pt x="54" y="129"/>
                  </a:cubicBezTo>
                  <a:cubicBezTo>
                    <a:pt x="54" y="131"/>
                    <a:pt x="53" y="133"/>
                    <a:pt x="52" y="13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6" y="175"/>
                    <a:pt x="98" y="174"/>
                    <a:pt x="99" y="174"/>
                  </a:cubicBezTo>
                  <a:cubicBezTo>
                    <a:pt x="103" y="174"/>
                    <a:pt x="106" y="177"/>
                    <a:pt x="106" y="18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27" y="241"/>
                    <a:pt x="127" y="241"/>
                    <a:pt x="127" y="241"/>
                  </a:cubicBezTo>
                  <a:cubicBezTo>
                    <a:pt x="127" y="181"/>
                    <a:pt x="127" y="181"/>
                    <a:pt x="127" y="181"/>
                  </a:cubicBezTo>
                  <a:cubicBezTo>
                    <a:pt x="127" y="177"/>
                    <a:pt x="130" y="174"/>
                    <a:pt x="133" y="174"/>
                  </a:cubicBezTo>
                  <a:cubicBezTo>
                    <a:pt x="135" y="174"/>
                    <a:pt x="137" y="175"/>
                    <a:pt x="138" y="176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80" y="133"/>
                    <a:pt x="179" y="131"/>
                    <a:pt x="179" y="129"/>
                  </a:cubicBezTo>
                  <a:close/>
                </a:path>
              </a:pathLst>
            </a:custGeom>
            <a:solidFill>
              <a:srgbClr val="DA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noProof="0" dirty="0"/>
            </a:p>
          </p:txBody>
        </p:sp>
        <p:sp>
          <p:nvSpPr>
            <p:cNvPr id="8" name="Freeform 10">
              <a:extLst>
                <a:ext uri="{FF2B5EF4-FFF2-40B4-BE49-F238E27FC236}">
                  <a16:creationId xmlns:a16="http://schemas.microsoft.com/office/drawing/2014/main" id="{2AD4B8EC-EE62-4861-8AEB-AC6D57FB3A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20126" y="357188"/>
              <a:ext cx="171450" cy="357188"/>
            </a:xfrm>
            <a:custGeom>
              <a:avLst/>
              <a:gdLst>
                <a:gd name="T0" fmla="*/ 0 w 116"/>
                <a:gd name="T1" fmla="*/ 241 h 241"/>
                <a:gd name="T2" fmla="*/ 11 w 116"/>
                <a:gd name="T3" fmla="*/ 241 h 241"/>
                <a:gd name="T4" fmla="*/ 11 w 116"/>
                <a:gd name="T5" fmla="*/ 181 h 241"/>
                <a:gd name="T6" fmla="*/ 17 w 116"/>
                <a:gd name="T7" fmla="*/ 174 h 241"/>
                <a:gd name="T8" fmla="*/ 22 w 116"/>
                <a:gd name="T9" fmla="*/ 176 h 241"/>
                <a:gd name="T10" fmla="*/ 62 w 116"/>
                <a:gd name="T11" fmla="*/ 216 h 241"/>
                <a:gd name="T12" fmla="*/ 104 w 116"/>
                <a:gd name="T13" fmla="*/ 173 h 241"/>
                <a:gd name="T14" fmla="*/ 65 w 116"/>
                <a:gd name="T15" fmla="*/ 134 h 241"/>
                <a:gd name="T16" fmla="*/ 63 w 116"/>
                <a:gd name="T17" fmla="*/ 129 h 241"/>
                <a:gd name="T18" fmla="*/ 67 w 116"/>
                <a:gd name="T19" fmla="*/ 124 h 241"/>
                <a:gd name="T20" fmla="*/ 116 w 116"/>
                <a:gd name="T21" fmla="*/ 101 h 241"/>
                <a:gd name="T22" fmla="*/ 91 w 116"/>
                <a:gd name="T23" fmla="*/ 46 h 241"/>
                <a:gd name="T24" fmla="*/ 40 w 116"/>
                <a:gd name="T25" fmla="*/ 70 h 241"/>
                <a:gd name="T26" fmla="*/ 37 w 116"/>
                <a:gd name="T27" fmla="*/ 71 h 241"/>
                <a:gd name="T28" fmla="*/ 30 w 116"/>
                <a:gd name="T29" fmla="*/ 64 h 241"/>
                <a:gd name="T30" fmla="*/ 30 w 116"/>
                <a:gd name="T31" fmla="*/ 0 h 241"/>
                <a:gd name="T32" fmla="*/ 0 w 116"/>
                <a:gd name="T33" fmla="*/ 0 h 241"/>
                <a:gd name="T34" fmla="*/ 0 w 116"/>
                <a:gd name="T35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1">
                  <a:moveTo>
                    <a:pt x="0" y="241"/>
                  </a:moveTo>
                  <a:cubicBezTo>
                    <a:pt x="11" y="241"/>
                    <a:pt x="11" y="241"/>
                    <a:pt x="11" y="241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11" y="177"/>
                    <a:pt x="14" y="174"/>
                    <a:pt x="17" y="174"/>
                  </a:cubicBezTo>
                  <a:cubicBezTo>
                    <a:pt x="19" y="174"/>
                    <a:pt x="21" y="175"/>
                    <a:pt x="22" y="176"/>
                  </a:cubicBezTo>
                  <a:cubicBezTo>
                    <a:pt x="62" y="216"/>
                    <a:pt x="62" y="216"/>
                    <a:pt x="62" y="216"/>
                  </a:cubicBezTo>
                  <a:cubicBezTo>
                    <a:pt x="104" y="173"/>
                    <a:pt x="104" y="173"/>
                    <a:pt x="104" y="173"/>
                  </a:cubicBezTo>
                  <a:cubicBezTo>
                    <a:pt x="65" y="134"/>
                    <a:pt x="65" y="134"/>
                    <a:pt x="65" y="134"/>
                  </a:cubicBezTo>
                  <a:cubicBezTo>
                    <a:pt x="64" y="133"/>
                    <a:pt x="63" y="131"/>
                    <a:pt x="63" y="129"/>
                  </a:cubicBezTo>
                  <a:cubicBezTo>
                    <a:pt x="63" y="127"/>
                    <a:pt x="65" y="125"/>
                    <a:pt x="67" y="124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39" y="70"/>
                    <a:pt x="38" y="71"/>
                    <a:pt x="37" y="71"/>
                  </a:cubicBezTo>
                  <a:cubicBezTo>
                    <a:pt x="33" y="71"/>
                    <a:pt x="30" y="68"/>
                    <a:pt x="30" y="64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1"/>
                  </a:lnTo>
                  <a:close/>
                </a:path>
              </a:pathLst>
            </a:custGeom>
            <a:solidFill>
              <a:srgbClr val="A619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5302366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Sub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CA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89796" y="1321200"/>
            <a:ext cx="9360000" cy="381000"/>
          </a:xfrm>
        </p:spPr>
        <p:txBody>
          <a:bodyPr/>
          <a:lstStyle>
            <a:lvl1pPr marL="0" indent="0">
              <a:buNone/>
              <a:defRPr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CA" noProof="0" dirty="0"/>
              <a:t>Click to add subtitle</a:t>
            </a:r>
          </a:p>
        </p:txBody>
      </p:sp>
      <p:grpSp>
        <p:nvGrpSpPr>
          <p:cNvPr id="7" name="Groupe 26">
            <a:extLst>
              <a:ext uri="{FF2B5EF4-FFF2-40B4-BE49-F238E27FC236}">
                <a16:creationId xmlns:a16="http://schemas.microsoft.com/office/drawing/2014/main" id="{395D8059-C56E-44E0-B26E-E8175F9F5BD1}"/>
              </a:ext>
            </a:extLst>
          </p:cNvPr>
          <p:cNvGrpSpPr/>
          <p:nvPr userDrawn="1"/>
        </p:nvGrpSpPr>
        <p:grpSpPr>
          <a:xfrm>
            <a:off x="9470174" y="357188"/>
            <a:ext cx="342900" cy="357188"/>
            <a:chOff x="8448676" y="357188"/>
            <a:chExt cx="342900" cy="357188"/>
          </a:xfrm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4E060FAE-66EB-43C1-8EBD-FA8D7AB87BA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48676" y="357188"/>
              <a:ext cx="342900" cy="357188"/>
            </a:xfrm>
            <a:custGeom>
              <a:avLst/>
              <a:gdLst>
                <a:gd name="T0" fmla="*/ 179 w 232"/>
                <a:gd name="T1" fmla="*/ 129 h 241"/>
                <a:gd name="T2" fmla="*/ 183 w 232"/>
                <a:gd name="T3" fmla="*/ 124 h 241"/>
                <a:gd name="T4" fmla="*/ 232 w 232"/>
                <a:gd name="T5" fmla="*/ 101 h 241"/>
                <a:gd name="T6" fmla="*/ 207 w 232"/>
                <a:gd name="T7" fmla="*/ 46 h 241"/>
                <a:gd name="T8" fmla="*/ 156 w 232"/>
                <a:gd name="T9" fmla="*/ 70 h 241"/>
                <a:gd name="T10" fmla="*/ 153 w 232"/>
                <a:gd name="T11" fmla="*/ 71 h 241"/>
                <a:gd name="T12" fmla="*/ 146 w 232"/>
                <a:gd name="T13" fmla="*/ 64 h 241"/>
                <a:gd name="T14" fmla="*/ 146 w 232"/>
                <a:gd name="T15" fmla="*/ 0 h 241"/>
                <a:gd name="T16" fmla="*/ 86 w 232"/>
                <a:gd name="T17" fmla="*/ 0 h 241"/>
                <a:gd name="T18" fmla="*/ 86 w 232"/>
                <a:gd name="T19" fmla="*/ 64 h 241"/>
                <a:gd name="T20" fmla="*/ 80 w 232"/>
                <a:gd name="T21" fmla="*/ 71 h 241"/>
                <a:gd name="T22" fmla="*/ 77 w 232"/>
                <a:gd name="T23" fmla="*/ 70 h 241"/>
                <a:gd name="T24" fmla="*/ 26 w 232"/>
                <a:gd name="T25" fmla="*/ 46 h 241"/>
                <a:gd name="T26" fmla="*/ 0 w 232"/>
                <a:gd name="T27" fmla="*/ 101 h 241"/>
                <a:gd name="T28" fmla="*/ 50 w 232"/>
                <a:gd name="T29" fmla="*/ 124 h 241"/>
                <a:gd name="T30" fmla="*/ 54 w 232"/>
                <a:gd name="T31" fmla="*/ 129 h 241"/>
                <a:gd name="T32" fmla="*/ 52 w 232"/>
                <a:gd name="T33" fmla="*/ 134 h 241"/>
                <a:gd name="T34" fmla="*/ 12 w 232"/>
                <a:gd name="T35" fmla="*/ 173 h 241"/>
                <a:gd name="T36" fmla="*/ 55 w 232"/>
                <a:gd name="T37" fmla="*/ 216 h 241"/>
                <a:gd name="T38" fmla="*/ 95 w 232"/>
                <a:gd name="T39" fmla="*/ 176 h 241"/>
                <a:gd name="T40" fmla="*/ 99 w 232"/>
                <a:gd name="T41" fmla="*/ 174 h 241"/>
                <a:gd name="T42" fmla="*/ 106 w 232"/>
                <a:gd name="T43" fmla="*/ 181 h 241"/>
                <a:gd name="T44" fmla="*/ 106 w 232"/>
                <a:gd name="T45" fmla="*/ 241 h 241"/>
                <a:gd name="T46" fmla="*/ 127 w 232"/>
                <a:gd name="T47" fmla="*/ 241 h 241"/>
                <a:gd name="T48" fmla="*/ 127 w 232"/>
                <a:gd name="T49" fmla="*/ 181 h 241"/>
                <a:gd name="T50" fmla="*/ 133 w 232"/>
                <a:gd name="T51" fmla="*/ 174 h 241"/>
                <a:gd name="T52" fmla="*/ 138 w 232"/>
                <a:gd name="T53" fmla="*/ 176 h 241"/>
                <a:gd name="T54" fmla="*/ 178 w 232"/>
                <a:gd name="T55" fmla="*/ 216 h 241"/>
                <a:gd name="T56" fmla="*/ 220 w 232"/>
                <a:gd name="T57" fmla="*/ 173 h 241"/>
                <a:gd name="T58" fmla="*/ 181 w 232"/>
                <a:gd name="T59" fmla="*/ 134 h 241"/>
                <a:gd name="T60" fmla="*/ 179 w 232"/>
                <a:gd name="T61" fmla="*/ 129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2" h="241">
                  <a:moveTo>
                    <a:pt x="179" y="129"/>
                  </a:moveTo>
                  <a:cubicBezTo>
                    <a:pt x="179" y="127"/>
                    <a:pt x="181" y="125"/>
                    <a:pt x="183" y="124"/>
                  </a:cubicBezTo>
                  <a:cubicBezTo>
                    <a:pt x="232" y="101"/>
                    <a:pt x="232" y="101"/>
                    <a:pt x="232" y="101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156" y="70"/>
                    <a:pt x="156" y="70"/>
                    <a:pt x="156" y="70"/>
                  </a:cubicBezTo>
                  <a:cubicBezTo>
                    <a:pt x="155" y="70"/>
                    <a:pt x="154" y="71"/>
                    <a:pt x="153" y="71"/>
                  </a:cubicBezTo>
                  <a:cubicBezTo>
                    <a:pt x="149" y="71"/>
                    <a:pt x="146" y="68"/>
                    <a:pt x="146" y="64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6" y="68"/>
                    <a:pt x="83" y="71"/>
                    <a:pt x="80" y="71"/>
                  </a:cubicBezTo>
                  <a:cubicBezTo>
                    <a:pt x="79" y="71"/>
                    <a:pt x="78" y="70"/>
                    <a:pt x="77" y="70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52" y="125"/>
                    <a:pt x="54" y="127"/>
                    <a:pt x="54" y="129"/>
                  </a:cubicBezTo>
                  <a:cubicBezTo>
                    <a:pt x="54" y="131"/>
                    <a:pt x="53" y="133"/>
                    <a:pt x="52" y="13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55" y="216"/>
                    <a:pt x="55" y="216"/>
                    <a:pt x="55" y="21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6" y="175"/>
                    <a:pt x="98" y="174"/>
                    <a:pt x="99" y="174"/>
                  </a:cubicBezTo>
                  <a:cubicBezTo>
                    <a:pt x="103" y="174"/>
                    <a:pt x="106" y="177"/>
                    <a:pt x="106" y="18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27" y="241"/>
                    <a:pt x="127" y="241"/>
                    <a:pt x="127" y="241"/>
                  </a:cubicBezTo>
                  <a:cubicBezTo>
                    <a:pt x="127" y="181"/>
                    <a:pt x="127" y="181"/>
                    <a:pt x="127" y="181"/>
                  </a:cubicBezTo>
                  <a:cubicBezTo>
                    <a:pt x="127" y="177"/>
                    <a:pt x="130" y="174"/>
                    <a:pt x="133" y="174"/>
                  </a:cubicBezTo>
                  <a:cubicBezTo>
                    <a:pt x="135" y="174"/>
                    <a:pt x="137" y="175"/>
                    <a:pt x="138" y="176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80" y="133"/>
                    <a:pt x="179" y="131"/>
                    <a:pt x="179" y="129"/>
                  </a:cubicBezTo>
                  <a:close/>
                </a:path>
              </a:pathLst>
            </a:custGeom>
            <a:solidFill>
              <a:srgbClr val="DA29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noProof="0" dirty="0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028E0682-832C-4B65-810C-DA724D97E1F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20126" y="357188"/>
              <a:ext cx="171450" cy="357188"/>
            </a:xfrm>
            <a:custGeom>
              <a:avLst/>
              <a:gdLst>
                <a:gd name="T0" fmla="*/ 0 w 116"/>
                <a:gd name="T1" fmla="*/ 241 h 241"/>
                <a:gd name="T2" fmla="*/ 11 w 116"/>
                <a:gd name="T3" fmla="*/ 241 h 241"/>
                <a:gd name="T4" fmla="*/ 11 w 116"/>
                <a:gd name="T5" fmla="*/ 181 h 241"/>
                <a:gd name="T6" fmla="*/ 17 w 116"/>
                <a:gd name="T7" fmla="*/ 174 h 241"/>
                <a:gd name="T8" fmla="*/ 22 w 116"/>
                <a:gd name="T9" fmla="*/ 176 h 241"/>
                <a:gd name="T10" fmla="*/ 62 w 116"/>
                <a:gd name="T11" fmla="*/ 216 h 241"/>
                <a:gd name="T12" fmla="*/ 104 w 116"/>
                <a:gd name="T13" fmla="*/ 173 h 241"/>
                <a:gd name="T14" fmla="*/ 65 w 116"/>
                <a:gd name="T15" fmla="*/ 134 h 241"/>
                <a:gd name="T16" fmla="*/ 63 w 116"/>
                <a:gd name="T17" fmla="*/ 129 h 241"/>
                <a:gd name="T18" fmla="*/ 67 w 116"/>
                <a:gd name="T19" fmla="*/ 124 h 241"/>
                <a:gd name="T20" fmla="*/ 116 w 116"/>
                <a:gd name="T21" fmla="*/ 101 h 241"/>
                <a:gd name="T22" fmla="*/ 91 w 116"/>
                <a:gd name="T23" fmla="*/ 46 h 241"/>
                <a:gd name="T24" fmla="*/ 40 w 116"/>
                <a:gd name="T25" fmla="*/ 70 h 241"/>
                <a:gd name="T26" fmla="*/ 37 w 116"/>
                <a:gd name="T27" fmla="*/ 71 h 241"/>
                <a:gd name="T28" fmla="*/ 30 w 116"/>
                <a:gd name="T29" fmla="*/ 64 h 241"/>
                <a:gd name="T30" fmla="*/ 30 w 116"/>
                <a:gd name="T31" fmla="*/ 0 h 241"/>
                <a:gd name="T32" fmla="*/ 0 w 116"/>
                <a:gd name="T33" fmla="*/ 0 h 241"/>
                <a:gd name="T34" fmla="*/ 0 w 116"/>
                <a:gd name="T35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1">
                  <a:moveTo>
                    <a:pt x="0" y="241"/>
                  </a:moveTo>
                  <a:cubicBezTo>
                    <a:pt x="11" y="241"/>
                    <a:pt x="11" y="241"/>
                    <a:pt x="11" y="241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11" y="177"/>
                    <a:pt x="14" y="174"/>
                    <a:pt x="17" y="174"/>
                  </a:cubicBezTo>
                  <a:cubicBezTo>
                    <a:pt x="19" y="174"/>
                    <a:pt x="21" y="175"/>
                    <a:pt x="22" y="176"/>
                  </a:cubicBezTo>
                  <a:cubicBezTo>
                    <a:pt x="62" y="216"/>
                    <a:pt x="62" y="216"/>
                    <a:pt x="62" y="216"/>
                  </a:cubicBezTo>
                  <a:cubicBezTo>
                    <a:pt x="104" y="173"/>
                    <a:pt x="104" y="173"/>
                    <a:pt x="104" y="173"/>
                  </a:cubicBezTo>
                  <a:cubicBezTo>
                    <a:pt x="65" y="134"/>
                    <a:pt x="65" y="134"/>
                    <a:pt x="65" y="134"/>
                  </a:cubicBezTo>
                  <a:cubicBezTo>
                    <a:pt x="64" y="133"/>
                    <a:pt x="63" y="131"/>
                    <a:pt x="63" y="129"/>
                  </a:cubicBezTo>
                  <a:cubicBezTo>
                    <a:pt x="63" y="127"/>
                    <a:pt x="65" y="125"/>
                    <a:pt x="67" y="124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39" y="70"/>
                    <a:pt x="38" y="71"/>
                    <a:pt x="37" y="71"/>
                  </a:cubicBezTo>
                  <a:cubicBezTo>
                    <a:pt x="33" y="71"/>
                    <a:pt x="30" y="68"/>
                    <a:pt x="30" y="64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1"/>
                  </a:lnTo>
                  <a:close/>
                </a:path>
              </a:pathLst>
            </a:custGeom>
            <a:solidFill>
              <a:srgbClr val="A619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445909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</p:spTree>
    <p:extLst>
      <p:ext uri="{BB962C8B-B14F-4D97-AF65-F5344CB8AC3E}">
        <p14:creationId xmlns:p14="http://schemas.microsoft.com/office/powerpoint/2010/main" val="3564071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5045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footer_Blue B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1582" y="599511"/>
            <a:ext cx="8600000" cy="1948474"/>
          </a:xfrm>
        </p:spPr>
        <p:txBody>
          <a:bodyPr anchor="t" anchorCtr="0"/>
          <a:lstStyle>
            <a:lvl1pPr>
              <a:lnSpc>
                <a:spcPct val="80000"/>
              </a:lnSpc>
              <a:defRPr sz="6000">
                <a:solidFill>
                  <a:srgbClr val="FFFFFF"/>
                </a:solidFill>
                <a:latin typeface="Arial Black"/>
                <a:cs typeface="Arial Black"/>
              </a:defRPr>
            </a:lvl1pPr>
          </a:lstStyle>
          <a:p>
            <a:r>
              <a:rPr lang="en-CA" noProof="0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CA" dirty="0"/>
              <a:t>Source: Insert source here</a:t>
            </a:r>
          </a:p>
        </p:txBody>
      </p: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9565583" y="5358008"/>
            <a:ext cx="594430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 anchorCtr="0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69F2A69A-8C5B-4563-A5B5-4471195CD7EC}" type="slidenum">
              <a:rPr lang="en-AU" sz="1333" b="1" smtClean="0">
                <a:solidFill>
                  <a:schemeClr val="bg1"/>
                </a:solidFill>
              </a:rPr>
              <a:pPr algn="ctr"/>
              <a:t>‹#›</a:t>
            </a:fld>
            <a:endParaRPr lang="fr-CA" sz="1333" b="1" baseline="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3509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vider — Turquo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CB66F0A-85F7-E14F-91EA-C966DE4207D5}"/>
              </a:ext>
            </a:extLst>
          </p:cNvPr>
          <p:cNvSpPr/>
          <p:nvPr userDrawn="1"/>
        </p:nvSpPr>
        <p:spPr>
          <a:xfrm>
            <a:off x="0" y="0"/>
            <a:ext cx="5075238" cy="57735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9395862" y="5358008"/>
            <a:ext cx="764138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 anchorCtr="0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69F2A69A-8C5B-4563-A5B5-4471195CD7EC}" type="slidenum">
              <a:rPr lang="en-AU" sz="1333" b="1" smtClean="0">
                <a:solidFill>
                  <a:schemeClr val="tx1"/>
                </a:solidFill>
              </a:rPr>
              <a:pPr algn="ctr"/>
              <a:t>‹#›</a:t>
            </a:fld>
            <a:endParaRPr lang="fr-CA" sz="1333" b="1" baseline="0" noProof="0" dirty="0">
              <a:solidFill>
                <a:schemeClr val="tx1"/>
              </a:solidFill>
            </a:endParaRPr>
          </a:p>
        </p:txBody>
      </p:sp>
      <p:sp>
        <p:nvSpPr>
          <p:cNvPr id="7" name="AutoShape 3">
            <a:extLst>
              <a:ext uri="{FF2B5EF4-FFF2-40B4-BE49-F238E27FC236}">
                <a16:creationId xmlns:a16="http://schemas.microsoft.com/office/drawing/2014/main" id="{9A08C1C1-B612-4719-9301-E3E455DA0E98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>
            <a:off x="0" y="0"/>
            <a:ext cx="5070475" cy="512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9C91535D-BCDF-4249-AB4D-31F032D88541}"/>
              </a:ext>
            </a:extLst>
          </p:cNvPr>
          <p:cNvSpPr>
            <a:spLocks noGrp="1"/>
          </p:cNvSpPr>
          <p:nvPr>
            <p:ph type="subTitle" idx="14"/>
          </p:nvPr>
        </p:nvSpPr>
        <p:spPr>
          <a:xfrm>
            <a:off x="392400" y="2580384"/>
            <a:ext cx="4489195" cy="600215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bg1"/>
                </a:solidFill>
              </a:defRPr>
            </a:lvl1pPr>
            <a:lvl2pPr marL="507995" indent="0" algn="ctr">
              <a:buNone/>
              <a:defRPr sz="2222"/>
            </a:lvl2pPr>
            <a:lvl3pPr marL="1015990" indent="0" algn="ctr">
              <a:buNone/>
              <a:defRPr sz="2000"/>
            </a:lvl3pPr>
            <a:lvl4pPr marL="1523985" indent="0" algn="ctr">
              <a:buNone/>
              <a:defRPr sz="1778"/>
            </a:lvl4pPr>
            <a:lvl5pPr marL="2031980" indent="0" algn="ctr">
              <a:buNone/>
              <a:defRPr sz="1778"/>
            </a:lvl5pPr>
            <a:lvl6pPr marL="2539975" indent="0" algn="ctr">
              <a:buNone/>
              <a:defRPr sz="1778"/>
            </a:lvl6pPr>
            <a:lvl7pPr marL="3047970" indent="0" algn="ctr">
              <a:buNone/>
              <a:defRPr sz="1778"/>
            </a:lvl7pPr>
            <a:lvl8pPr marL="3555964" indent="0" algn="ctr">
              <a:buNone/>
              <a:defRPr sz="1778"/>
            </a:lvl8pPr>
            <a:lvl9pPr marL="4063959" indent="0" algn="ctr">
              <a:buNone/>
              <a:defRPr sz="1778"/>
            </a:lvl9pPr>
          </a:lstStyle>
          <a:p>
            <a:r>
              <a:rPr lang="en-CA" noProof="0" dirty="0"/>
              <a:t>Click to edit Master subtitle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B6CD2E5-125A-43A6-BBD4-173333AD06F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92113" y="1007445"/>
            <a:ext cx="4489450" cy="1436688"/>
          </a:xfrm>
        </p:spPr>
        <p:txBody>
          <a:bodyPr anchor="b"/>
          <a:lstStyle>
            <a:lvl1pPr marL="0" indent="0">
              <a:buFontTx/>
              <a:buNone/>
              <a:defRPr sz="3600" b="1">
                <a:solidFill>
                  <a:schemeClr val="bg1"/>
                </a:solidFill>
              </a:defRPr>
            </a:lvl1pPr>
            <a:lvl2pPr marL="331997" indent="0">
              <a:buFontTx/>
              <a:buNone/>
              <a:defRPr>
                <a:solidFill>
                  <a:schemeClr val="bg1"/>
                </a:solidFill>
              </a:defRPr>
            </a:lvl2pPr>
            <a:lvl3pPr marL="523995" indent="0">
              <a:buFontTx/>
              <a:buNone/>
              <a:defRPr>
                <a:solidFill>
                  <a:schemeClr val="bg1"/>
                </a:solidFill>
              </a:defRPr>
            </a:lvl3pPr>
            <a:lvl4pPr marL="831992" indent="0">
              <a:buFontTx/>
              <a:buNone/>
              <a:defRPr>
                <a:solidFill>
                  <a:schemeClr val="bg1"/>
                </a:solidFill>
              </a:defRPr>
            </a:lvl4pPr>
            <a:lvl5pPr marL="101199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CA" dirty="0">
                <a:solidFill>
                  <a:schemeClr val="bg1"/>
                </a:solidFill>
              </a:rPr>
              <a:t>Click to edit </a:t>
            </a:r>
            <a:br>
              <a:rPr lang="en-CA" dirty="0">
                <a:solidFill>
                  <a:schemeClr val="bg1"/>
                </a:solidFill>
              </a:rPr>
            </a:br>
            <a:r>
              <a:rPr lang="en-CA" dirty="0">
                <a:solidFill>
                  <a:schemeClr val="bg1"/>
                </a:solidFill>
              </a:rPr>
              <a:t>Master title style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78F6B71-C94B-46E7-8AF2-93701757D8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79321" y="1490400"/>
            <a:ext cx="4483807" cy="35820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40487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, Image — Gre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5476889" y="357195"/>
            <a:ext cx="4291541" cy="837152"/>
          </a:xfrm>
        </p:spPr>
        <p:txBody>
          <a:bodyPr>
            <a:sp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CA" dirty="0"/>
              <a:t>Click to edit </a:t>
            </a:r>
            <a:br>
              <a:rPr lang="en-CA" dirty="0"/>
            </a:br>
            <a:r>
              <a:rPr lang="en-CA" dirty="0"/>
              <a:t>Master title style</a:t>
            </a:r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" y="0"/>
            <a:ext cx="5079999" cy="5715000"/>
          </a:xfrm>
          <a:solidFill>
            <a:srgbClr val="DFDFE0"/>
          </a:solidFill>
        </p:spPr>
        <p:txBody>
          <a:bodyPr tIns="0" anchor="t">
            <a:normAutofit/>
          </a:bodyPr>
          <a:lstStyle>
            <a:lvl1pPr marL="0" indent="0" algn="ctr">
              <a:spcBef>
                <a:spcPts val="667"/>
              </a:spcBef>
              <a:buFont typeface="Arial"/>
              <a:buNone/>
              <a:defRPr sz="2444" b="0" baseline="0"/>
            </a:lvl1pPr>
            <a:lvl2pPr marL="507995" indent="0">
              <a:buNone/>
              <a:defRPr sz="3111"/>
            </a:lvl2pPr>
            <a:lvl3pPr marL="1015990" indent="0">
              <a:buNone/>
              <a:defRPr sz="2667"/>
            </a:lvl3pPr>
            <a:lvl4pPr marL="1523985" indent="0">
              <a:buNone/>
              <a:defRPr sz="2222"/>
            </a:lvl4pPr>
            <a:lvl5pPr marL="2031980" indent="0">
              <a:buNone/>
              <a:defRPr sz="2222"/>
            </a:lvl5pPr>
            <a:lvl6pPr marL="2539975" indent="0">
              <a:buNone/>
              <a:defRPr sz="2222"/>
            </a:lvl6pPr>
            <a:lvl7pPr marL="3047970" indent="0">
              <a:buNone/>
              <a:defRPr sz="2222"/>
            </a:lvl7pPr>
            <a:lvl8pPr marL="3555964" indent="0">
              <a:buNone/>
              <a:defRPr sz="2222"/>
            </a:lvl8pPr>
            <a:lvl9pPr marL="4063959" indent="0">
              <a:buNone/>
              <a:defRPr sz="2222"/>
            </a:lvl9pPr>
          </a:lstStyle>
          <a:p>
            <a:r>
              <a:rPr lang="en-CA" dirty="0"/>
              <a:t>Click on the icon below </a:t>
            </a:r>
            <a:br>
              <a:rPr lang="en-CA" dirty="0"/>
            </a:br>
            <a:r>
              <a:rPr lang="en-CA" dirty="0"/>
              <a:t>to add an image to this shape</a:t>
            </a:r>
          </a:p>
          <a:p>
            <a:r>
              <a:rPr lang="en-CA" dirty="0"/>
              <a:t>Entrepreneur (Colour)</a:t>
            </a:r>
          </a:p>
        </p:txBody>
      </p:sp>
      <p:sp>
        <p:nvSpPr>
          <p:cNvPr id="12" name="TextBox 11"/>
          <p:cNvSpPr txBox="1">
            <a:spLocks noChangeArrowheads="1"/>
          </p:cNvSpPr>
          <p:nvPr userDrawn="1"/>
        </p:nvSpPr>
        <p:spPr bwMode="auto">
          <a:xfrm>
            <a:off x="9560278" y="5358008"/>
            <a:ext cx="599722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 anchorCtr="0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69F2A69A-8C5B-4563-A5B5-4471195CD7EC}" type="slidenum">
              <a:rPr lang="en-AU" sz="1333" b="1" baseline="0" smtClean="0">
                <a:solidFill>
                  <a:schemeClr val="bg1"/>
                </a:solidFill>
              </a:rPr>
              <a:pPr algn="ctr"/>
              <a:t>‹#›</a:t>
            </a:fld>
            <a:endParaRPr lang="fr-CA" sz="1333" b="1" baseline="0" noProof="0" dirty="0">
              <a:solidFill>
                <a:schemeClr val="bg1"/>
              </a:solidFill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8A32FC1-760E-EC4C-9184-B3BC1413ED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76889" y="1894743"/>
            <a:ext cx="4291541" cy="358200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chemeClr val="bg2"/>
              </a:buClr>
              <a:buSzPct val="90000"/>
              <a:buFont typeface="Wingdings" pitchFamily="2" charset="2"/>
              <a:buChar char="§"/>
              <a:defRPr sz="2400" baseline="0">
                <a:solidFill>
                  <a:schemeClr val="bg1"/>
                </a:solidFill>
              </a:defRPr>
            </a:lvl1pPr>
            <a:lvl2pPr>
              <a:buClr>
                <a:schemeClr val="bg2"/>
              </a:buClr>
              <a:defRPr sz="2200" baseline="0">
                <a:solidFill>
                  <a:schemeClr val="bg1"/>
                </a:solidFill>
              </a:defRPr>
            </a:lvl2pPr>
            <a:lvl3pPr>
              <a:buClr>
                <a:schemeClr val="bg2"/>
              </a:buClr>
              <a:defRPr sz="2000" baseline="0">
                <a:solidFill>
                  <a:schemeClr val="bg1"/>
                </a:solidFill>
              </a:defRPr>
            </a:lvl3pPr>
            <a:lvl4pPr>
              <a:buClr>
                <a:schemeClr val="bg2"/>
              </a:buClr>
              <a:defRPr sz="1800" baseline="0">
                <a:solidFill>
                  <a:schemeClr val="bg1"/>
                </a:solidFill>
              </a:defRPr>
            </a:lvl4pPr>
            <a:lvl5pPr>
              <a:buClr>
                <a:schemeClr val="bg2"/>
              </a:buClr>
              <a:defRPr sz="1600" baseline="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80F594B5-1228-3742-AA10-9C374C0834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58254" y="1321200"/>
            <a:ext cx="4291542" cy="304699"/>
          </a:xfrm>
        </p:spPr>
        <p:txBody>
          <a:bodyPr>
            <a:spAutoFit/>
          </a:bodyPr>
          <a:lstStyle>
            <a:lvl1pPr marL="0" indent="0">
              <a:buNone/>
              <a:defRPr b="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CA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903079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1585" y="1490400"/>
            <a:ext cx="4484923" cy="3582000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6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9321" y="1490400"/>
            <a:ext cx="4483807" cy="3582000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6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</p:spTree>
    <p:extLst>
      <p:ext uri="{BB962C8B-B14F-4D97-AF65-F5344CB8AC3E}">
        <p14:creationId xmlns:p14="http://schemas.microsoft.com/office/powerpoint/2010/main" val="283010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Image, 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9321" y="1490400"/>
            <a:ext cx="4483807" cy="3582000"/>
          </a:xfrm>
          <a:prstGeom prst="rect">
            <a:avLst/>
          </a:prstGeom>
        </p:spPr>
        <p:txBody>
          <a:bodyPr/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6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7C8A04D-4788-F945-9907-3550280C28F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96872" y="1490400"/>
            <a:ext cx="4479636" cy="3582000"/>
          </a:xfrm>
          <a:solidFill>
            <a:srgbClr val="DFDFE0"/>
          </a:solid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on the icon below to add an image to this shape</a:t>
            </a:r>
          </a:p>
        </p:txBody>
      </p:sp>
    </p:spTree>
    <p:extLst>
      <p:ext uri="{BB962C8B-B14F-4D97-AF65-F5344CB8AC3E}">
        <p14:creationId xmlns:p14="http://schemas.microsoft.com/office/powerpoint/2010/main" val="1596197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, On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872" y="1490400"/>
            <a:ext cx="4483807" cy="35820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  <p:sp>
        <p:nvSpPr>
          <p:cNvPr id="7" name="Chart Placeholder 7">
            <a:extLst>
              <a:ext uri="{FF2B5EF4-FFF2-40B4-BE49-F238E27FC236}">
                <a16:creationId xmlns:a16="http://schemas.microsoft.com/office/drawing/2014/main" id="{44D152FF-02F4-BC48-888C-F79156F0E7D7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279323" y="1490400"/>
            <a:ext cx="4487333" cy="358199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8160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, One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872" y="1490400"/>
            <a:ext cx="4483807" cy="35820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Click to edit Master title style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  <p:sp>
        <p:nvSpPr>
          <p:cNvPr id="8" name="Table Placeholder 2">
            <a:extLst>
              <a:ext uri="{FF2B5EF4-FFF2-40B4-BE49-F238E27FC236}">
                <a16:creationId xmlns:a16="http://schemas.microsoft.com/office/drawing/2014/main" id="{08D57F72-B5E8-2E4C-BD20-DE8C86321FA1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275794" y="1490401"/>
            <a:ext cx="4487333" cy="358199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496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Table, 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7556" y="1490400"/>
            <a:ext cx="4483807" cy="358200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1582" y="289645"/>
            <a:ext cx="8600000" cy="921111"/>
          </a:xfrm>
        </p:spPr>
        <p:txBody>
          <a:bodyPr/>
          <a:lstStyle/>
          <a:p>
            <a:r>
              <a:rPr lang="fr-CA"/>
              <a:t>Click to edit Master title style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  <p:sp>
        <p:nvSpPr>
          <p:cNvPr id="8" name="Table Placeholder 2">
            <a:extLst>
              <a:ext uri="{FF2B5EF4-FFF2-40B4-BE49-F238E27FC236}">
                <a16:creationId xmlns:a16="http://schemas.microsoft.com/office/drawing/2014/main" id="{08D57F72-B5E8-2E4C-BD20-DE8C86321FA1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91582" y="1490401"/>
            <a:ext cx="4487333" cy="358199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07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,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1585" y="1944689"/>
            <a:ext cx="4484923" cy="3114675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9338" y="1944689"/>
            <a:ext cx="4483806" cy="3114675"/>
          </a:xfrm>
          <a:prstGeom prst="rect">
            <a:avLst/>
          </a:prstGeom>
        </p:spPr>
        <p:txBody>
          <a:bodyPr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CA" dirty="0"/>
              <a:t>Source: Insert source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Click to </a:t>
            </a:r>
            <a:r>
              <a:rPr lang="fr-CA" dirty="0" err="1"/>
              <a:t>edit</a:t>
            </a:r>
            <a:r>
              <a:rPr lang="fr-CA" dirty="0"/>
              <a:t> Master </a:t>
            </a:r>
            <a:r>
              <a:rPr lang="fr-CA" dirty="0" err="1"/>
              <a:t>title</a:t>
            </a:r>
            <a:r>
              <a:rPr lang="fr-CA" dirty="0"/>
              <a:t> style</a:t>
            </a:r>
            <a:endParaRPr lang="en-CA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89796" y="1321200"/>
            <a:ext cx="9360000" cy="381000"/>
          </a:xfrm>
        </p:spPr>
        <p:txBody>
          <a:bodyPr/>
          <a:lstStyle>
            <a:lvl1pPr marL="0" indent="0">
              <a:buNone/>
              <a:defRPr b="0">
                <a:solidFill>
                  <a:schemeClr val="tx2"/>
                </a:solidFill>
              </a:defRPr>
            </a:lvl1pPr>
          </a:lstStyle>
          <a:p>
            <a:pPr lvl="0"/>
            <a:r>
              <a:rPr lang="en-CA" noProof="0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5258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1588" y="2960016"/>
            <a:ext cx="2247917" cy="2112046"/>
          </a:xfrm>
          <a:prstGeom prst="rect">
            <a:avLst/>
          </a:prstGeom>
        </p:spPr>
        <p:txBody>
          <a:bodyPr rIns="108000"/>
          <a:lstStyle>
            <a:lvl1pPr marL="0" indent="0" algn="ctr">
              <a:buNone/>
              <a:defRPr sz="2200"/>
            </a:lvl1pPr>
            <a:lvl2pPr marL="191998">
              <a:defRPr sz="1800"/>
            </a:lvl2pPr>
            <a:lvl3pPr marL="495995">
              <a:defRPr sz="1600"/>
            </a:lvl3pPr>
            <a:lvl4pPr marL="655993">
              <a:defRPr sz="1400"/>
            </a:lvl4pPr>
            <a:lvl5pPr marL="859991"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CA" dirty="0"/>
              <a:t>Source: Insert source here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8B0224B-AF58-5E44-BB70-9CFF2C7BADB2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2770285" y="2960016"/>
            <a:ext cx="2247917" cy="2112046"/>
          </a:xfrm>
          <a:prstGeom prst="rect">
            <a:avLst/>
          </a:prstGeom>
        </p:spPr>
        <p:txBody>
          <a:bodyPr rIns="108000"/>
          <a:lstStyle>
            <a:lvl1pPr marL="0" indent="0" algn="ctr">
              <a:buNone/>
              <a:defRPr sz="2200"/>
            </a:lvl1pPr>
            <a:lvl2pPr marL="191998">
              <a:defRPr sz="1800"/>
            </a:lvl2pPr>
            <a:lvl3pPr marL="495995">
              <a:defRPr sz="1600"/>
            </a:lvl3pPr>
            <a:lvl4pPr marL="655993">
              <a:defRPr sz="1400"/>
            </a:lvl4pPr>
            <a:lvl5pPr marL="859991"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B080BFF-F62A-7541-B808-D9512BFA29AF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5148982" y="2960016"/>
            <a:ext cx="2247917" cy="2112046"/>
          </a:xfrm>
          <a:prstGeom prst="rect">
            <a:avLst/>
          </a:prstGeom>
        </p:spPr>
        <p:txBody>
          <a:bodyPr rIns="108000"/>
          <a:lstStyle>
            <a:lvl1pPr marL="0" indent="0" algn="ctr">
              <a:buNone/>
              <a:defRPr sz="2200"/>
            </a:lvl1pPr>
            <a:lvl2pPr marL="191998">
              <a:defRPr sz="1800"/>
            </a:lvl2pPr>
            <a:lvl3pPr marL="495995">
              <a:defRPr sz="1600"/>
            </a:lvl3pPr>
            <a:lvl4pPr marL="655993">
              <a:defRPr sz="1400"/>
            </a:lvl4pPr>
            <a:lvl5pPr marL="859991"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6E083A4-EC9F-7848-9881-539469C44DBD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7527679" y="2960016"/>
            <a:ext cx="2247917" cy="2112046"/>
          </a:xfrm>
          <a:prstGeom prst="rect">
            <a:avLst/>
          </a:prstGeom>
        </p:spPr>
        <p:txBody>
          <a:bodyPr rIns="108000"/>
          <a:lstStyle>
            <a:lvl1pPr marL="0" indent="0" algn="ctr">
              <a:buNone/>
              <a:defRPr sz="2200"/>
            </a:lvl1pPr>
            <a:lvl2pPr marL="191998">
              <a:defRPr sz="1800"/>
            </a:lvl2pPr>
            <a:lvl3pPr marL="495995">
              <a:defRPr sz="1600"/>
            </a:lvl3pPr>
            <a:lvl4pPr marL="655993">
              <a:defRPr sz="1400"/>
            </a:lvl4pPr>
            <a:lvl5pPr marL="859991"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D5E4183-540F-8D42-80F5-03D19B7A5E61}"/>
              </a:ext>
            </a:extLst>
          </p:cNvPr>
          <p:cNvSpPr/>
          <p:nvPr userDrawn="1"/>
        </p:nvSpPr>
        <p:spPr>
          <a:xfrm>
            <a:off x="1089319" y="2025397"/>
            <a:ext cx="809250" cy="811128"/>
          </a:xfrm>
          <a:custGeom>
            <a:avLst/>
            <a:gdLst>
              <a:gd name="connsiteX0" fmla="*/ 451580 w 456142"/>
              <a:gd name="connsiteY0" fmla="*/ 311944 h 457200"/>
              <a:gd name="connsiteX1" fmla="*/ 401574 w 456142"/>
              <a:gd name="connsiteY1" fmla="*/ 304133 h 457200"/>
              <a:gd name="connsiteX2" fmla="*/ 401574 w 456142"/>
              <a:gd name="connsiteY2" fmla="*/ 262414 h 457200"/>
              <a:gd name="connsiteX3" fmla="*/ 429387 w 456142"/>
              <a:gd name="connsiteY3" fmla="*/ 204406 h 457200"/>
              <a:gd name="connsiteX4" fmla="*/ 432149 w 456142"/>
              <a:gd name="connsiteY4" fmla="*/ 202883 h 457200"/>
              <a:gd name="connsiteX5" fmla="*/ 443675 w 456142"/>
              <a:gd name="connsiteY5" fmla="*/ 171164 h 457200"/>
              <a:gd name="connsiteX6" fmla="*/ 434816 w 456142"/>
              <a:gd name="connsiteY6" fmla="*/ 142589 h 457200"/>
              <a:gd name="connsiteX7" fmla="*/ 429578 w 456142"/>
              <a:gd name="connsiteY7" fmla="*/ 138779 h 457200"/>
              <a:gd name="connsiteX8" fmla="*/ 429578 w 456142"/>
              <a:gd name="connsiteY8" fmla="*/ 88106 h 457200"/>
              <a:gd name="connsiteX9" fmla="*/ 339947 w 456142"/>
              <a:gd name="connsiteY9" fmla="*/ 26289 h 457200"/>
              <a:gd name="connsiteX10" fmla="*/ 280892 w 456142"/>
              <a:gd name="connsiteY10" fmla="*/ 40005 h 457200"/>
              <a:gd name="connsiteX11" fmla="*/ 171450 w 456142"/>
              <a:gd name="connsiteY11" fmla="*/ 0 h 457200"/>
              <a:gd name="connsiteX12" fmla="*/ 70866 w 456142"/>
              <a:gd name="connsiteY12" fmla="*/ 35528 h 457200"/>
              <a:gd name="connsiteX13" fmla="*/ 47625 w 456142"/>
              <a:gd name="connsiteY13" fmla="*/ 238125 h 457200"/>
              <a:gd name="connsiteX14" fmla="*/ 54483 w 456142"/>
              <a:gd name="connsiteY14" fmla="*/ 327755 h 457200"/>
              <a:gd name="connsiteX15" fmla="*/ 0 w 456142"/>
              <a:gd name="connsiteY15" fmla="*/ 423005 h 457200"/>
              <a:gd name="connsiteX16" fmla="*/ 0 w 456142"/>
              <a:gd name="connsiteY16" fmla="*/ 450723 h 457200"/>
              <a:gd name="connsiteX17" fmla="*/ 6477 w 456142"/>
              <a:gd name="connsiteY17" fmla="*/ 457200 h 457200"/>
              <a:gd name="connsiteX18" fmla="*/ 12954 w 456142"/>
              <a:gd name="connsiteY18" fmla="*/ 450723 h 457200"/>
              <a:gd name="connsiteX19" fmla="*/ 12954 w 456142"/>
              <a:gd name="connsiteY19" fmla="*/ 423005 h 457200"/>
              <a:gd name="connsiteX20" fmla="*/ 117729 w 456142"/>
              <a:gd name="connsiteY20" fmla="*/ 318230 h 457200"/>
              <a:gd name="connsiteX21" fmla="*/ 124206 w 456142"/>
              <a:gd name="connsiteY21" fmla="*/ 311753 h 457200"/>
              <a:gd name="connsiteX22" fmla="*/ 124206 w 456142"/>
              <a:gd name="connsiteY22" fmla="*/ 278225 h 457200"/>
              <a:gd name="connsiteX23" fmla="*/ 221837 w 456142"/>
              <a:gd name="connsiteY23" fmla="*/ 276225 h 457200"/>
              <a:gd name="connsiteX24" fmla="*/ 221837 w 456142"/>
              <a:gd name="connsiteY24" fmla="*/ 314325 h 457200"/>
              <a:gd name="connsiteX25" fmla="*/ 190500 w 456142"/>
              <a:gd name="connsiteY25" fmla="*/ 326422 h 457200"/>
              <a:gd name="connsiteX26" fmla="*/ 138017 w 456142"/>
              <a:gd name="connsiteY26" fmla="*/ 393668 h 457200"/>
              <a:gd name="connsiteX27" fmla="*/ 138017 w 456142"/>
              <a:gd name="connsiteY27" fmla="*/ 449199 h 457200"/>
              <a:gd name="connsiteX28" fmla="*/ 144494 w 456142"/>
              <a:gd name="connsiteY28" fmla="*/ 455676 h 457200"/>
              <a:gd name="connsiteX29" fmla="*/ 150971 w 456142"/>
              <a:gd name="connsiteY29" fmla="*/ 449199 h 457200"/>
              <a:gd name="connsiteX30" fmla="*/ 150971 w 456142"/>
              <a:gd name="connsiteY30" fmla="*/ 393668 h 457200"/>
              <a:gd name="connsiteX31" fmla="*/ 283750 w 456142"/>
              <a:gd name="connsiteY31" fmla="*/ 318421 h 457200"/>
              <a:gd name="connsiteX32" fmla="*/ 290227 w 456142"/>
              <a:gd name="connsiteY32" fmla="*/ 311944 h 457200"/>
              <a:gd name="connsiteX33" fmla="*/ 290227 w 456142"/>
              <a:gd name="connsiteY33" fmla="*/ 310991 h 457200"/>
              <a:gd name="connsiteX34" fmla="*/ 290227 w 456142"/>
              <a:gd name="connsiteY34" fmla="*/ 272891 h 457200"/>
              <a:gd name="connsiteX35" fmla="*/ 339471 w 456142"/>
              <a:gd name="connsiteY35" fmla="*/ 288989 h 457200"/>
              <a:gd name="connsiteX36" fmla="*/ 388239 w 456142"/>
              <a:gd name="connsiteY36" fmla="*/ 273558 h 457200"/>
              <a:gd name="connsiteX37" fmla="*/ 388239 w 456142"/>
              <a:gd name="connsiteY37" fmla="*/ 309658 h 457200"/>
              <a:gd name="connsiteX38" fmla="*/ 388239 w 456142"/>
              <a:gd name="connsiteY38" fmla="*/ 310134 h 457200"/>
              <a:gd name="connsiteX39" fmla="*/ 394524 w 456142"/>
              <a:gd name="connsiteY39" fmla="*/ 316611 h 457200"/>
              <a:gd name="connsiteX40" fmla="*/ 394716 w 456142"/>
              <a:gd name="connsiteY40" fmla="*/ 316611 h 457200"/>
              <a:gd name="connsiteX41" fmla="*/ 447866 w 456142"/>
              <a:gd name="connsiteY41" fmla="*/ 324326 h 457200"/>
              <a:gd name="connsiteX42" fmla="*/ 449580 w 456142"/>
              <a:gd name="connsiteY42" fmla="*/ 324326 h 457200"/>
              <a:gd name="connsiteX43" fmla="*/ 455867 w 456142"/>
              <a:gd name="connsiteY43" fmla="*/ 319564 h 457200"/>
              <a:gd name="connsiteX44" fmla="*/ 451935 w 456142"/>
              <a:gd name="connsiteY44" fmla="*/ 312043 h 457200"/>
              <a:gd name="connsiteX45" fmla="*/ 451580 w 456142"/>
              <a:gd name="connsiteY45" fmla="*/ 311944 h 457200"/>
              <a:gd name="connsiteX46" fmla="*/ 60389 w 456142"/>
              <a:gd name="connsiteY46" fmla="*/ 236982 h 457200"/>
              <a:gd name="connsiteX47" fmla="*/ 80677 w 456142"/>
              <a:gd name="connsiteY47" fmla="*/ 44387 h 457200"/>
              <a:gd name="connsiteX48" fmla="*/ 171926 w 456142"/>
              <a:gd name="connsiteY48" fmla="*/ 13049 h 457200"/>
              <a:gd name="connsiteX49" fmla="*/ 270320 w 456142"/>
              <a:gd name="connsiteY49" fmla="*/ 47435 h 457200"/>
              <a:gd name="connsiteX50" fmla="*/ 265748 w 456142"/>
              <a:gd name="connsiteY50" fmla="*/ 51530 h 457200"/>
              <a:gd name="connsiteX51" fmla="*/ 250031 w 456142"/>
              <a:gd name="connsiteY51" fmla="*/ 88106 h 457200"/>
              <a:gd name="connsiteX52" fmla="*/ 250031 w 456142"/>
              <a:gd name="connsiteY52" fmla="*/ 96869 h 457200"/>
              <a:gd name="connsiteX53" fmla="*/ 233648 w 456142"/>
              <a:gd name="connsiteY53" fmla="*/ 76200 h 457200"/>
              <a:gd name="connsiteX54" fmla="*/ 226981 w 456142"/>
              <a:gd name="connsiteY54" fmla="*/ 70104 h 457200"/>
              <a:gd name="connsiteX55" fmla="*/ 220694 w 456142"/>
              <a:gd name="connsiteY55" fmla="*/ 76676 h 457200"/>
              <a:gd name="connsiteX56" fmla="*/ 218980 w 456142"/>
              <a:gd name="connsiteY56" fmla="*/ 81248 h 457200"/>
              <a:gd name="connsiteX57" fmla="*/ 172879 w 456142"/>
              <a:gd name="connsiteY57" fmla="*/ 70961 h 457200"/>
              <a:gd name="connsiteX58" fmla="*/ 108871 w 456142"/>
              <a:gd name="connsiteY58" fmla="*/ 68580 h 457200"/>
              <a:gd name="connsiteX59" fmla="*/ 82391 w 456142"/>
              <a:gd name="connsiteY59" fmla="*/ 118396 h 457200"/>
              <a:gd name="connsiteX60" fmla="*/ 82391 w 456142"/>
              <a:gd name="connsiteY60" fmla="*/ 141256 h 457200"/>
              <a:gd name="connsiteX61" fmla="*/ 77438 w 456142"/>
              <a:gd name="connsiteY61" fmla="*/ 144780 h 457200"/>
              <a:gd name="connsiteX62" fmla="*/ 68675 w 456142"/>
              <a:gd name="connsiteY62" fmla="*/ 173355 h 457200"/>
              <a:gd name="connsiteX63" fmla="*/ 82582 w 456142"/>
              <a:gd name="connsiteY63" fmla="*/ 205931 h 457200"/>
              <a:gd name="connsiteX64" fmla="*/ 111157 w 456142"/>
              <a:gd name="connsiteY64" fmla="*/ 266605 h 457200"/>
              <a:gd name="connsiteX65" fmla="*/ 111157 w 456142"/>
              <a:gd name="connsiteY65" fmla="*/ 305848 h 457200"/>
              <a:gd name="connsiteX66" fmla="*/ 66961 w 456142"/>
              <a:gd name="connsiteY66" fmla="*/ 319754 h 457200"/>
              <a:gd name="connsiteX67" fmla="*/ 60389 w 456142"/>
              <a:gd name="connsiteY67" fmla="*/ 236982 h 457200"/>
              <a:gd name="connsiteX68" fmla="*/ 172117 w 456142"/>
              <a:gd name="connsiteY68" fmla="*/ 281273 h 457200"/>
              <a:gd name="connsiteX69" fmla="*/ 95250 w 456142"/>
              <a:gd name="connsiteY69" fmla="*/ 201359 h 457200"/>
              <a:gd name="connsiteX70" fmla="*/ 89547 w 456142"/>
              <a:gd name="connsiteY70" fmla="*/ 194894 h 457200"/>
              <a:gd name="connsiteX71" fmla="*/ 89154 w 456142"/>
              <a:gd name="connsiteY71" fmla="*/ 194881 h 457200"/>
              <a:gd name="connsiteX72" fmla="*/ 81534 w 456142"/>
              <a:gd name="connsiteY72" fmla="*/ 173165 h 457200"/>
              <a:gd name="connsiteX73" fmla="*/ 88678 w 456142"/>
              <a:gd name="connsiteY73" fmla="*/ 152400 h 457200"/>
              <a:gd name="connsiteX74" fmla="*/ 88678 w 456142"/>
              <a:gd name="connsiteY74" fmla="*/ 152400 h 457200"/>
              <a:gd name="connsiteX75" fmla="*/ 93345 w 456142"/>
              <a:gd name="connsiteY75" fmla="*/ 150495 h 457200"/>
              <a:gd name="connsiteX76" fmla="*/ 95250 w 456142"/>
              <a:gd name="connsiteY76" fmla="*/ 145828 h 457200"/>
              <a:gd name="connsiteX77" fmla="*/ 95250 w 456142"/>
              <a:gd name="connsiteY77" fmla="*/ 118205 h 457200"/>
              <a:gd name="connsiteX78" fmla="*/ 115538 w 456142"/>
              <a:gd name="connsiteY78" fmla="*/ 79534 h 457200"/>
              <a:gd name="connsiteX79" fmla="*/ 166878 w 456142"/>
              <a:gd name="connsiteY79" fmla="*/ 82487 h 457200"/>
              <a:gd name="connsiteX80" fmla="*/ 224981 w 456142"/>
              <a:gd name="connsiteY80" fmla="*/ 92583 h 457200"/>
              <a:gd name="connsiteX81" fmla="*/ 249936 w 456142"/>
              <a:gd name="connsiteY81" fmla="*/ 110395 h 457200"/>
              <a:gd name="connsiteX82" fmla="*/ 249936 w 456142"/>
              <a:gd name="connsiteY82" fmla="*/ 138970 h 457200"/>
              <a:gd name="connsiteX83" fmla="*/ 244983 w 456142"/>
              <a:gd name="connsiteY83" fmla="*/ 142589 h 457200"/>
              <a:gd name="connsiteX84" fmla="*/ 236220 w 456142"/>
              <a:gd name="connsiteY84" fmla="*/ 171164 h 457200"/>
              <a:gd name="connsiteX85" fmla="*/ 248603 w 456142"/>
              <a:gd name="connsiteY85" fmla="*/ 202883 h 457200"/>
              <a:gd name="connsiteX86" fmla="*/ 224314 w 456142"/>
              <a:gd name="connsiteY86" fmla="*/ 256127 h 457200"/>
              <a:gd name="connsiteX87" fmla="*/ 223361 w 456142"/>
              <a:gd name="connsiteY87" fmla="*/ 257080 h 457200"/>
              <a:gd name="connsiteX88" fmla="*/ 172117 w 456142"/>
              <a:gd name="connsiteY88" fmla="*/ 281273 h 457200"/>
              <a:gd name="connsiteX89" fmla="*/ 234887 w 456142"/>
              <a:gd name="connsiteY89" fmla="*/ 264128 h 457200"/>
              <a:gd name="connsiteX90" fmla="*/ 256223 w 456142"/>
              <a:gd name="connsiteY90" fmla="*/ 227743 h 457200"/>
              <a:gd name="connsiteX91" fmla="*/ 277463 w 456142"/>
              <a:gd name="connsiteY91" fmla="*/ 261366 h 457200"/>
              <a:gd name="connsiteX92" fmla="*/ 277463 w 456142"/>
              <a:gd name="connsiteY92" fmla="*/ 305657 h 457200"/>
              <a:gd name="connsiteX93" fmla="*/ 234887 w 456142"/>
              <a:gd name="connsiteY93" fmla="*/ 311372 h 457200"/>
              <a:gd name="connsiteX94" fmla="*/ 339662 w 456142"/>
              <a:gd name="connsiteY94" fmla="*/ 276035 h 457200"/>
              <a:gd name="connsiteX95" fmla="*/ 262795 w 456142"/>
              <a:gd name="connsiteY95" fmla="*/ 199073 h 457200"/>
              <a:gd name="connsiteX96" fmla="*/ 256704 w 456142"/>
              <a:gd name="connsiteY96" fmla="*/ 192596 h 457200"/>
              <a:gd name="connsiteX97" fmla="*/ 256699 w 456142"/>
              <a:gd name="connsiteY97" fmla="*/ 192596 h 457200"/>
              <a:gd name="connsiteX98" fmla="*/ 249079 w 456142"/>
              <a:gd name="connsiteY98" fmla="*/ 170974 h 457200"/>
              <a:gd name="connsiteX99" fmla="*/ 256223 w 456142"/>
              <a:gd name="connsiteY99" fmla="*/ 150019 h 457200"/>
              <a:gd name="connsiteX100" fmla="*/ 260794 w 456142"/>
              <a:gd name="connsiteY100" fmla="*/ 148114 h 457200"/>
              <a:gd name="connsiteX101" fmla="*/ 262795 w 456142"/>
              <a:gd name="connsiteY101" fmla="*/ 143447 h 457200"/>
              <a:gd name="connsiteX102" fmla="*/ 262795 w 456142"/>
              <a:gd name="connsiteY102" fmla="*/ 104775 h 457200"/>
              <a:gd name="connsiteX103" fmla="*/ 262795 w 456142"/>
              <a:gd name="connsiteY103" fmla="*/ 104299 h 457200"/>
              <a:gd name="connsiteX104" fmla="*/ 262795 w 456142"/>
              <a:gd name="connsiteY104" fmla="*/ 103823 h 457200"/>
              <a:gd name="connsiteX105" fmla="*/ 262795 w 456142"/>
              <a:gd name="connsiteY105" fmla="*/ 87821 h 457200"/>
              <a:gd name="connsiteX106" fmla="*/ 274701 w 456142"/>
              <a:gd name="connsiteY106" fmla="*/ 60484 h 457200"/>
              <a:gd name="connsiteX107" fmla="*/ 283178 w 456142"/>
              <a:gd name="connsiteY107" fmla="*/ 53721 h 457200"/>
              <a:gd name="connsiteX108" fmla="*/ 283178 w 456142"/>
              <a:gd name="connsiteY108" fmla="*/ 53721 h 457200"/>
              <a:gd name="connsiteX109" fmla="*/ 340138 w 456142"/>
              <a:gd name="connsiteY109" fmla="*/ 39053 h 457200"/>
              <a:gd name="connsiteX110" fmla="*/ 416338 w 456142"/>
              <a:gd name="connsiteY110" fmla="*/ 87821 h 457200"/>
              <a:gd name="connsiteX111" fmla="*/ 416338 w 456142"/>
              <a:gd name="connsiteY111" fmla="*/ 143447 h 457200"/>
              <a:gd name="connsiteX112" fmla="*/ 418052 w 456142"/>
              <a:gd name="connsiteY112" fmla="*/ 148114 h 457200"/>
              <a:gd name="connsiteX113" fmla="*/ 422529 w 456142"/>
              <a:gd name="connsiteY113" fmla="*/ 150019 h 457200"/>
              <a:gd name="connsiteX114" fmla="*/ 430340 w 456142"/>
              <a:gd name="connsiteY114" fmla="*/ 170974 h 457200"/>
              <a:gd name="connsiteX115" fmla="*/ 423196 w 456142"/>
              <a:gd name="connsiteY115" fmla="*/ 192500 h 457200"/>
              <a:gd name="connsiteX116" fmla="*/ 419100 w 456142"/>
              <a:gd name="connsiteY116" fmla="*/ 193643 h 457200"/>
              <a:gd name="connsiteX117" fmla="*/ 416338 w 456142"/>
              <a:gd name="connsiteY117" fmla="*/ 199073 h 457200"/>
              <a:gd name="connsiteX118" fmla="*/ 339852 w 456142"/>
              <a:gd name="connsiteY118" fmla="*/ 27622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456142" h="457200">
                <a:moveTo>
                  <a:pt x="451580" y="311944"/>
                </a:moveTo>
                <a:cubicBezTo>
                  <a:pt x="435270" y="307417"/>
                  <a:pt x="418488" y="304796"/>
                  <a:pt x="401574" y="304133"/>
                </a:cubicBezTo>
                <a:lnTo>
                  <a:pt x="401574" y="262414"/>
                </a:lnTo>
                <a:cubicBezTo>
                  <a:pt x="416887" y="246603"/>
                  <a:pt x="426649" y="226245"/>
                  <a:pt x="429387" y="204406"/>
                </a:cubicBezTo>
                <a:cubicBezTo>
                  <a:pt x="430346" y="203972"/>
                  <a:pt x="431270" y="203463"/>
                  <a:pt x="432149" y="202883"/>
                </a:cubicBezTo>
                <a:cubicBezTo>
                  <a:pt x="439865" y="197549"/>
                  <a:pt x="443770" y="186785"/>
                  <a:pt x="443675" y="171164"/>
                </a:cubicBezTo>
                <a:cubicBezTo>
                  <a:pt x="444664" y="160837"/>
                  <a:pt x="441473" y="150545"/>
                  <a:pt x="434816" y="142589"/>
                </a:cubicBezTo>
                <a:cubicBezTo>
                  <a:pt x="433275" y="141059"/>
                  <a:pt x="431508" y="139774"/>
                  <a:pt x="429578" y="138779"/>
                </a:cubicBezTo>
                <a:lnTo>
                  <a:pt x="429578" y="88106"/>
                </a:lnTo>
                <a:cubicBezTo>
                  <a:pt x="429578" y="58388"/>
                  <a:pt x="401574" y="26289"/>
                  <a:pt x="339947" y="26289"/>
                </a:cubicBezTo>
                <a:cubicBezTo>
                  <a:pt x="319409" y="25697"/>
                  <a:pt x="299067" y="30422"/>
                  <a:pt x="280892" y="40005"/>
                </a:cubicBezTo>
                <a:cubicBezTo>
                  <a:pt x="258794" y="13240"/>
                  <a:pt x="223171" y="0"/>
                  <a:pt x="171450" y="0"/>
                </a:cubicBezTo>
                <a:cubicBezTo>
                  <a:pt x="125444" y="0"/>
                  <a:pt x="92488" y="11621"/>
                  <a:pt x="70866" y="35528"/>
                </a:cubicBezTo>
                <a:cubicBezTo>
                  <a:pt x="30861" y="80010"/>
                  <a:pt x="38862" y="156877"/>
                  <a:pt x="47625" y="238125"/>
                </a:cubicBezTo>
                <a:cubicBezTo>
                  <a:pt x="50673" y="268034"/>
                  <a:pt x="53912" y="298990"/>
                  <a:pt x="54483" y="327755"/>
                </a:cubicBezTo>
                <a:cubicBezTo>
                  <a:pt x="22860" y="350330"/>
                  <a:pt x="0" y="386906"/>
                  <a:pt x="0" y="423005"/>
                </a:cubicBezTo>
                <a:lnTo>
                  <a:pt x="0" y="450723"/>
                </a:lnTo>
                <a:cubicBezTo>
                  <a:pt x="0" y="454301"/>
                  <a:pt x="2900" y="457200"/>
                  <a:pt x="6477" y="457200"/>
                </a:cubicBezTo>
                <a:cubicBezTo>
                  <a:pt x="10054" y="457200"/>
                  <a:pt x="12954" y="454301"/>
                  <a:pt x="12954" y="450723"/>
                </a:cubicBezTo>
                <a:lnTo>
                  <a:pt x="12954" y="423005"/>
                </a:lnTo>
                <a:cubicBezTo>
                  <a:pt x="12954" y="371189"/>
                  <a:pt x="65818" y="318230"/>
                  <a:pt x="117729" y="318230"/>
                </a:cubicBezTo>
                <a:cubicBezTo>
                  <a:pt x="121307" y="318230"/>
                  <a:pt x="124206" y="315331"/>
                  <a:pt x="124206" y="311753"/>
                </a:cubicBezTo>
                <a:lnTo>
                  <a:pt x="124206" y="278225"/>
                </a:lnTo>
                <a:cubicBezTo>
                  <a:pt x="153410" y="299865"/>
                  <a:pt x="193545" y="299043"/>
                  <a:pt x="221837" y="276225"/>
                </a:cubicBezTo>
                <a:lnTo>
                  <a:pt x="221837" y="314325"/>
                </a:lnTo>
                <a:cubicBezTo>
                  <a:pt x="211063" y="317447"/>
                  <a:pt x="200578" y="321494"/>
                  <a:pt x="190500" y="326422"/>
                </a:cubicBezTo>
                <a:cubicBezTo>
                  <a:pt x="156210" y="343091"/>
                  <a:pt x="138017" y="366427"/>
                  <a:pt x="138017" y="393668"/>
                </a:cubicBezTo>
                <a:lnTo>
                  <a:pt x="138017" y="449199"/>
                </a:lnTo>
                <a:cubicBezTo>
                  <a:pt x="138017" y="452777"/>
                  <a:pt x="140917" y="455676"/>
                  <a:pt x="144494" y="455676"/>
                </a:cubicBezTo>
                <a:cubicBezTo>
                  <a:pt x="148072" y="455676"/>
                  <a:pt x="150971" y="452777"/>
                  <a:pt x="150971" y="449199"/>
                </a:cubicBezTo>
                <a:lnTo>
                  <a:pt x="150971" y="393668"/>
                </a:lnTo>
                <a:cubicBezTo>
                  <a:pt x="150971" y="345281"/>
                  <a:pt x="229457" y="318421"/>
                  <a:pt x="283750" y="318421"/>
                </a:cubicBezTo>
                <a:cubicBezTo>
                  <a:pt x="287305" y="318369"/>
                  <a:pt x="290175" y="315499"/>
                  <a:pt x="290227" y="311944"/>
                </a:cubicBezTo>
                <a:cubicBezTo>
                  <a:pt x="290263" y="311628"/>
                  <a:pt x="290263" y="311308"/>
                  <a:pt x="290227" y="310991"/>
                </a:cubicBezTo>
                <a:lnTo>
                  <a:pt x="290227" y="272891"/>
                </a:lnTo>
                <a:cubicBezTo>
                  <a:pt x="304474" y="283431"/>
                  <a:pt x="321749" y="289078"/>
                  <a:pt x="339471" y="288989"/>
                </a:cubicBezTo>
                <a:cubicBezTo>
                  <a:pt x="356943" y="289084"/>
                  <a:pt x="374002" y="283686"/>
                  <a:pt x="388239" y="273558"/>
                </a:cubicBezTo>
                <a:lnTo>
                  <a:pt x="388239" y="309658"/>
                </a:lnTo>
                <a:cubicBezTo>
                  <a:pt x="388239" y="309658"/>
                  <a:pt x="388239" y="309658"/>
                  <a:pt x="388239" y="310134"/>
                </a:cubicBezTo>
                <a:cubicBezTo>
                  <a:pt x="388186" y="313658"/>
                  <a:pt x="391000" y="316558"/>
                  <a:pt x="394524" y="316611"/>
                </a:cubicBezTo>
                <a:cubicBezTo>
                  <a:pt x="394588" y="316612"/>
                  <a:pt x="394652" y="316612"/>
                  <a:pt x="394716" y="316611"/>
                </a:cubicBezTo>
                <a:cubicBezTo>
                  <a:pt x="412696" y="316813"/>
                  <a:pt x="430570" y="319408"/>
                  <a:pt x="447866" y="324326"/>
                </a:cubicBezTo>
                <a:cubicBezTo>
                  <a:pt x="448433" y="324421"/>
                  <a:pt x="449012" y="324421"/>
                  <a:pt x="449580" y="324326"/>
                </a:cubicBezTo>
                <a:cubicBezTo>
                  <a:pt x="452491" y="324281"/>
                  <a:pt x="455035" y="322354"/>
                  <a:pt x="455867" y="319564"/>
                </a:cubicBezTo>
                <a:cubicBezTo>
                  <a:pt x="456858" y="316401"/>
                  <a:pt x="455098" y="313034"/>
                  <a:pt x="451935" y="312043"/>
                </a:cubicBezTo>
                <a:cubicBezTo>
                  <a:pt x="451817" y="312007"/>
                  <a:pt x="451699" y="311973"/>
                  <a:pt x="451580" y="311944"/>
                </a:cubicBezTo>
                <a:close/>
                <a:moveTo>
                  <a:pt x="60389" y="236982"/>
                </a:moveTo>
                <a:cubicBezTo>
                  <a:pt x="52197" y="158496"/>
                  <a:pt x="44577" y="84582"/>
                  <a:pt x="80677" y="44387"/>
                </a:cubicBezTo>
                <a:cubicBezTo>
                  <a:pt x="99727" y="23241"/>
                  <a:pt x="129445" y="13049"/>
                  <a:pt x="171926" y="13049"/>
                </a:cubicBezTo>
                <a:cubicBezTo>
                  <a:pt x="218504" y="13049"/>
                  <a:pt x="250698" y="24479"/>
                  <a:pt x="270320" y="47435"/>
                </a:cubicBezTo>
                <a:cubicBezTo>
                  <a:pt x="268688" y="48675"/>
                  <a:pt x="267159" y="50044"/>
                  <a:pt x="265748" y="51530"/>
                </a:cubicBezTo>
                <a:cubicBezTo>
                  <a:pt x="255802" y="61112"/>
                  <a:pt x="250138" y="74297"/>
                  <a:pt x="250031" y="88106"/>
                </a:cubicBezTo>
                <a:lnTo>
                  <a:pt x="250031" y="96869"/>
                </a:lnTo>
                <a:cubicBezTo>
                  <a:pt x="240745" y="94142"/>
                  <a:pt x="234184" y="85863"/>
                  <a:pt x="233648" y="76200"/>
                </a:cubicBezTo>
                <a:cubicBezTo>
                  <a:pt x="233308" y="72764"/>
                  <a:pt x="230434" y="70136"/>
                  <a:pt x="226981" y="70104"/>
                </a:cubicBezTo>
                <a:cubicBezTo>
                  <a:pt x="223441" y="70208"/>
                  <a:pt x="220641" y="73135"/>
                  <a:pt x="220694" y="76676"/>
                </a:cubicBezTo>
                <a:cubicBezTo>
                  <a:pt x="220694" y="80105"/>
                  <a:pt x="219551" y="80867"/>
                  <a:pt x="218980" y="81248"/>
                </a:cubicBezTo>
                <a:cubicBezTo>
                  <a:pt x="211741" y="85916"/>
                  <a:pt x="187071" y="77819"/>
                  <a:pt x="172879" y="70961"/>
                </a:cubicBezTo>
                <a:cubicBezTo>
                  <a:pt x="141923" y="55436"/>
                  <a:pt x="120968" y="61436"/>
                  <a:pt x="108871" y="68580"/>
                </a:cubicBezTo>
                <a:cubicBezTo>
                  <a:pt x="92302" y="79742"/>
                  <a:pt x="82375" y="98418"/>
                  <a:pt x="82391" y="118396"/>
                </a:cubicBezTo>
                <a:lnTo>
                  <a:pt x="82391" y="141256"/>
                </a:lnTo>
                <a:cubicBezTo>
                  <a:pt x="80578" y="142183"/>
                  <a:pt x="78909" y="143370"/>
                  <a:pt x="77438" y="144780"/>
                </a:cubicBezTo>
                <a:cubicBezTo>
                  <a:pt x="70962" y="152830"/>
                  <a:pt x="67825" y="163058"/>
                  <a:pt x="68675" y="173355"/>
                </a:cubicBezTo>
                <a:cubicBezTo>
                  <a:pt x="68675" y="195072"/>
                  <a:pt x="76772" y="203073"/>
                  <a:pt x="82582" y="205931"/>
                </a:cubicBezTo>
                <a:cubicBezTo>
                  <a:pt x="85535" y="228644"/>
                  <a:pt x="95527" y="249862"/>
                  <a:pt x="111157" y="266605"/>
                </a:cubicBezTo>
                <a:lnTo>
                  <a:pt x="111157" y="305848"/>
                </a:lnTo>
                <a:cubicBezTo>
                  <a:pt x="95592" y="307232"/>
                  <a:pt x="80513" y="311976"/>
                  <a:pt x="66961" y="319754"/>
                </a:cubicBezTo>
                <a:cubicBezTo>
                  <a:pt x="66104" y="292799"/>
                  <a:pt x="63246" y="264509"/>
                  <a:pt x="60389" y="236982"/>
                </a:cubicBezTo>
                <a:close/>
                <a:moveTo>
                  <a:pt x="172117" y="281273"/>
                </a:moveTo>
                <a:cubicBezTo>
                  <a:pt x="118491" y="281273"/>
                  <a:pt x="95917" y="224123"/>
                  <a:pt x="95250" y="201359"/>
                </a:cubicBezTo>
                <a:cubicBezTo>
                  <a:pt x="95461" y="197998"/>
                  <a:pt x="92907" y="195103"/>
                  <a:pt x="89547" y="194894"/>
                </a:cubicBezTo>
                <a:cubicBezTo>
                  <a:pt x="89416" y="194885"/>
                  <a:pt x="89285" y="194881"/>
                  <a:pt x="89154" y="194881"/>
                </a:cubicBezTo>
                <a:cubicBezTo>
                  <a:pt x="86582" y="194405"/>
                  <a:pt x="81629" y="189548"/>
                  <a:pt x="81534" y="173165"/>
                </a:cubicBezTo>
                <a:cubicBezTo>
                  <a:pt x="81439" y="156781"/>
                  <a:pt x="86487" y="152400"/>
                  <a:pt x="88678" y="152400"/>
                </a:cubicBezTo>
                <a:lnTo>
                  <a:pt x="88678" y="152400"/>
                </a:lnTo>
                <a:cubicBezTo>
                  <a:pt x="90421" y="152390"/>
                  <a:pt x="92093" y="151708"/>
                  <a:pt x="93345" y="150495"/>
                </a:cubicBezTo>
                <a:cubicBezTo>
                  <a:pt x="94584" y="149261"/>
                  <a:pt x="95271" y="147577"/>
                  <a:pt x="95250" y="145828"/>
                </a:cubicBezTo>
                <a:lnTo>
                  <a:pt x="95250" y="118205"/>
                </a:lnTo>
                <a:cubicBezTo>
                  <a:pt x="95260" y="102767"/>
                  <a:pt x="102841" y="88315"/>
                  <a:pt x="115538" y="79534"/>
                </a:cubicBezTo>
                <a:cubicBezTo>
                  <a:pt x="128778" y="71247"/>
                  <a:pt x="146495" y="72295"/>
                  <a:pt x="166878" y="82487"/>
                </a:cubicBezTo>
                <a:cubicBezTo>
                  <a:pt x="173736" y="85820"/>
                  <a:pt x="208598" y="101537"/>
                  <a:pt x="224981" y="92583"/>
                </a:cubicBezTo>
                <a:cubicBezTo>
                  <a:pt x="229836" y="102286"/>
                  <a:pt x="239181" y="108956"/>
                  <a:pt x="249936" y="110395"/>
                </a:cubicBezTo>
                <a:lnTo>
                  <a:pt x="249936" y="138970"/>
                </a:lnTo>
                <a:cubicBezTo>
                  <a:pt x="248092" y="139887"/>
                  <a:pt x="246417" y="141111"/>
                  <a:pt x="244983" y="142589"/>
                </a:cubicBezTo>
                <a:cubicBezTo>
                  <a:pt x="238471" y="150620"/>
                  <a:pt x="235329" y="160864"/>
                  <a:pt x="236220" y="171164"/>
                </a:cubicBezTo>
                <a:cubicBezTo>
                  <a:pt x="236220" y="191072"/>
                  <a:pt x="242983" y="199739"/>
                  <a:pt x="248603" y="202883"/>
                </a:cubicBezTo>
                <a:cubicBezTo>
                  <a:pt x="245775" y="222591"/>
                  <a:pt x="237344" y="241072"/>
                  <a:pt x="224314" y="256127"/>
                </a:cubicBezTo>
                <a:cubicBezTo>
                  <a:pt x="223950" y="256395"/>
                  <a:pt x="223629" y="256716"/>
                  <a:pt x="223361" y="257080"/>
                </a:cubicBezTo>
                <a:cubicBezTo>
                  <a:pt x="210653" y="272267"/>
                  <a:pt x="191919" y="281112"/>
                  <a:pt x="172117" y="281273"/>
                </a:cubicBezTo>
                <a:close/>
                <a:moveTo>
                  <a:pt x="234887" y="264128"/>
                </a:moveTo>
                <a:cubicBezTo>
                  <a:pt x="244160" y="253404"/>
                  <a:pt x="251391" y="241072"/>
                  <a:pt x="256223" y="227743"/>
                </a:cubicBezTo>
                <a:cubicBezTo>
                  <a:pt x="261053" y="240223"/>
                  <a:pt x="268267" y="251644"/>
                  <a:pt x="277463" y="261366"/>
                </a:cubicBezTo>
                <a:lnTo>
                  <a:pt x="277463" y="305657"/>
                </a:lnTo>
                <a:cubicBezTo>
                  <a:pt x="263119" y="306174"/>
                  <a:pt x="248859" y="308087"/>
                  <a:pt x="234887" y="311372"/>
                </a:cubicBezTo>
                <a:close/>
                <a:moveTo>
                  <a:pt x="339662" y="276035"/>
                </a:moveTo>
                <a:cubicBezTo>
                  <a:pt x="289655" y="276035"/>
                  <a:pt x="263462" y="225933"/>
                  <a:pt x="262795" y="199073"/>
                </a:cubicBezTo>
                <a:cubicBezTo>
                  <a:pt x="262901" y="195603"/>
                  <a:pt x="260174" y="192702"/>
                  <a:pt x="256704" y="192596"/>
                </a:cubicBezTo>
                <a:cubicBezTo>
                  <a:pt x="256703" y="192596"/>
                  <a:pt x="256701" y="192596"/>
                  <a:pt x="256699" y="192596"/>
                </a:cubicBezTo>
                <a:cubicBezTo>
                  <a:pt x="254032" y="192596"/>
                  <a:pt x="249174" y="187262"/>
                  <a:pt x="249079" y="170974"/>
                </a:cubicBezTo>
                <a:cubicBezTo>
                  <a:pt x="248984" y="154686"/>
                  <a:pt x="253937" y="150400"/>
                  <a:pt x="256223" y="150019"/>
                </a:cubicBezTo>
                <a:cubicBezTo>
                  <a:pt x="257949" y="150072"/>
                  <a:pt x="259616" y="149378"/>
                  <a:pt x="260794" y="148114"/>
                </a:cubicBezTo>
                <a:cubicBezTo>
                  <a:pt x="262042" y="146876"/>
                  <a:pt x="262760" y="145203"/>
                  <a:pt x="262795" y="143447"/>
                </a:cubicBezTo>
                <a:lnTo>
                  <a:pt x="262795" y="104775"/>
                </a:lnTo>
                <a:cubicBezTo>
                  <a:pt x="262795" y="104775"/>
                  <a:pt x="262795" y="104775"/>
                  <a:pt x="262795" y="104299"/>
                </a:cubicBezTo>
                <a:cubicBezTo>
                  <a:pt x="262795" y="103823"/>
                  <a:pt x="262795" y="104299"/>
                  <a:pt x="262795" y="103823"/>
                </a:cubicBezTo>
                <a:lnTo>
                  <a:pt x="262795" y="87821"/>
                </a:lnTo>
                <a:cubicBezTo>
                  <a:pt x="262885" y="77469"/>
                  <a:pt x="267183" y="67600"/>
                  <a:pt x="274701" y="60484"/>
                </a:cubicBezTo>
                <a:cubicBezTo>
                  <a:pt x="277273" y="57928"/>
                  <a:pt x="280115" y="55661"/>
                  <a:pt x="283178" y="53721"/>
                </a:cubicBezTo>
                <a:lnTo>
                  <a:pt x="283178" y="53721"/>
                </a:lnTo>
                <a:cubicBezTo>
                  <a:pt x="300306" y="43330"/>
                  <a:pt x="320121" y="38227"/>
                  <a:pt x="340138" y="39053"/>
                </a:cubicBezTo>
                <a:cubicBezTo>
                  <a:pt x="392716" y="39053"/>
                  <a:pt x="416338" y="64294"/>
                  <a:pt x="416338" y="87821"/>
                </a:cubicBezTo>
                <a:lnTo>
                  <a:pt x="416338" y="143447"/>
                </a:lnTo>
                <a:cubicBezTo>
                  <a:pt x="416305" y="145162"/>
                  <a:pt x="416917" y="146827"/>
                  <a:pt x="418052" y="148114"/>
                </a:cubicBezTo>
                <a:cubicBezTo>
                  <a:pt x="419209" y="149352"/>
                  <a:pt x="420835" y="150044"/>
                  <a:pt x="422529" y="150019"/>
                </a:cubicBezTo>
                <a:cubicBezTo>
                  <a:pt x="425196" y="150019"/>
                  <a:pt x="430340" y="155067"/>
                  <a:pt x="430340" y="170974"/>
                </a:cubicBezTo>
                <a:cubicBezTo>
                  <a:pt x="430340" y="186881"/>
                  <a:pt x="425387" y="192119"/>
                  <a:pt x="423196" y="192500"/>
                </a:cubicBezTo>
                <a:cubicBezTo>
                  <a:pt x="421741" y="192416"/>
                  <a:pt x="420301" y="192819"/>
                  <a:pt x="419100" y="193643"/>
                </a:cubicBezTo>
                <a:cubicBezTo>
                  <a:pt x="417382" y="194922"/>
                  <a:pt x="416360" y="196930"/>
                  <a:pt x="416338" y="199073"/>
                </a:cubicBezTo>
                <a:cubicBezTo>
                  <a:pt x="416624" y="221075"/>
                  <a:pt x="393859" y="276225"/>
                  <a:pt x="339852" y="276225"/>
                </a:cubicBezTo>
                <a:close/>
              </a:path>
            </a:pathLst>
          </a:custGeom>
          <a:solidFill>
            <a:schemeClr val="tx2"/>
          </a:solidFill>
          <a:ln w="0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82CFED-694C-6F4D-97F1-41490FD5C24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035327" y="1876425"/>
            <a:ext cx="960438" cy="960438"/>
          </a:xfrm>
          <a:solidFill>
            <a:srgbClr val="DFDFE0"/>
          </a:solidFill>
        </p:spPr>
        <p:txBody>
          <a:bodyPr/>
          <a:lstStyle>
            <a:lvl1pPr marL="0" indent="0" algn="ctr">
              <a:buFontTx/>
              <a:buNone/>
              <a:defRPr sz="1600" baseline="0"/>
            </a:lvl1pPr>
          </a:lstStyle>
          <a:p>
            <a:endParaRPr lang="en-US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D2D3B273-19CC-7E45-82FF-05C41E9F5C0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414024" y="1876425"/>
            <a:ext cx="960438" cy="960438"/>
          </a:xfrm>
          <a:solidFill>
            <a:srgbClr val="DFDFE0"/>
          </a:solidFill>
        </p:spPr>
        <p:txBody>
          <a:bodyPr/>
          <a:lstStyle>
            <a:lvl1pPr marL="0" indent="0" algn="ctr">
              <a:buFontTx/>
              <a:buNone/>
              <a:defRPr sz="1600" baseline="0"/>
            </a:lvl1pPr>
          </a:lstStyle>
          <a:p>
            <a:endParaRPr lang="en-US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A0B379E6-20A0-1840-9522-5B3B9B6057E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792721" y="1876425"/>
            <a:ext cx="960438" cy="960438"/>
          </a:xfrm>
          <a:solidFill>
            <a:srgbClr val="DFDFE0"/>
          </a:solidFill>
        </p:spPr>
        <p:txBody>
          <a:bodyPr/>
          <a:lstStyle>
            <a:lvl1pPr marL="0" indent="0" algn="ctr">
              <a:buFontTx/>
              <a:buNone/>
              <a:defRPr sz="1600" baseline="0"/>
            </a:lvl1pPr>
          </a:lstStyle>
          <a:p>
            <a:endParaRPr lang="en-US"/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BC26C7C4-9A02-4448-A581-F82CE97239E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8171418" y="1876425"/>
            <a:ext cx="960438" cy="960438"/>
          </a:xfrm>
          <a:solidFill>
            <a:srgbClr val="DFDFE0"/>
          </a:solidFill>
        </p:spPr>
        <p:txBody>
          <a:bodyPr/>
          <a:lstStyle>
            <a:lvl1pPr marL="0" indent="0" algn="ctr">
              <a:buFontTx/>
              <a:buNone/>
              <a:defRPr sz="1600" baseline="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984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1581" y="289645"/>
            <a:ext cx="9378597" cy="92111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CA" noProof="0" dirty="0"/>
              <a:t>Click to add title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idx="1"/>
          </p:nvPr>
        </p:nvSpPr>
        <p:spPr>
          <a:xfrm>
            <a:off x="391583" y="1490663"/>
            <a:ext cx="9378598" cy="3581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CA" noProof="0" dirty="0"/>
              <a:t>Click to edit Master text style</a:t>
            </a:r>
          </a:p>
          <a:p>
            <a:pPr lvl="1"/>
            <a:r>
              <a:rPr lang="en-CA" noProof="0" dirty="0"/>
              <a:t>Second level</a:t>
            </a:r>
          </a:p>
          <a:p>
            <a:pPr lvl="2"/>
            <a:r>
              <a:rPr lang="en-CA" noProof="0" dirty="0"/>
              <a:t>Third level</a:t>
            </a:r>
          </a:p>
          <a:p>
            <a:pPr lvl="3"/>
            <a:r>
              <a:rPr lang="en-CA" noProof="0" dirty="0"/>
              <a:t>Fourth level</a:t>
            </a:r>
          </a:p>
          <a:p>
            <a:pPr lvl="4"/>
            <a:r>
              <a:rPr lang="en-CA" noProof="0" dirty="0"/>
              <a:t>Fifth level</a:t>
            </a: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9565583" y="5358008"/>
            <a:ext cx="594430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 anchorCtr="0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fld id="{69F2A69A-8C5B-4563-A5B5-4471195CD7EC}" type="slidenum">
              <a:rPr lang="en-AU" sz="1333" b="1" smtClean="0">
                <a:solidFill>
                  <a:schemeClr val="tx1"/>
                </a:solidFill>
              </a:rPr>
              <a:pPr algn="ctr"/>
              <a:t>‹#›</a:t>
            </a:fld>
            <a:endParaRPr lang="fr-CA" sz="1333" b="1" baseline="0" noProof="0" dirty="0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9796" y="5232500"/>
            <a:ext cx="4400000" cy="30427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CA" dirty="0"/>
              <a:t>Source: Insert source here</a:t>
            </a:r>
          </a:p>
        </p:txBody>
      </p:sp>
    </p:spTree>
    <p:extLst>
      <p:ext uri="{BB962C8B-B14F-4D97-AF65-F5344CB8AC3E}">
        <p14:creationId xmlns:p14="http://schemas.microsoft.com/office/powerpoint/2010/main" val="3183193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725" r:id="rId2"/>
    <p:sldLayoutId id="2147483652" r:id="rId3"/>
    <p:sldLayoutId id="2147483839" r:id="rId4"/>
    <p:sldLayoutId id="2147483833" r:id="rId5"/>
    <p:sldLayoutId id="2147483834" r:id="rId6"/>
    <p:sldLayoutId id="2147483838" r:id="rId7"/>
    <p:sldLayoutId id="2147483726" r:id="rId8"/>
    <p:sldLayoutId id="2147483684" r:id="rId9"/>
    <p:sldLayoutId id="2147483836" r:id="rId10"/>
    <p:sldLayoutId id="2147483727" r:id="rId11"/>
    <p:sldLayoutId id="2147483741" r:id="rId12"/>
    <p:sldLayoutId id="2147483743" r:id="rId13"/>
    <p:sldLayoutId id="2147483653" r:id="rId14"/>
    <p:sldLayoutId id="2147483835" r:id="rId15"/>
    <p:sldLayoutId id="2147483746" r:id="rId16"/>
    <p:sldLayoutId id="2147483747" r:id="rId17"/>
    <p:sldLayoutId id="2147483742" r:id="rId18"/>
    <p:sldLayoutId id="2147483654" r:id="rId19"/>
    <p:sldLayoutId id="2147483728" r:id="rId20"/>
    <p:sldLayoutId id="2147483687" r:id="rId21"/>
    <p:sldLayoutId id="2147483729" r:id="rId22"/>
    <p:sldLayoutId id="2147483655" r:id="rId23"/>
    <p:sldLayoutId id="2147483740" r:id="rId24"/>
    <p:sldLayoutId id="2147483768" r:id="rId25"/>
    <p:sldLayoutId id="2147483827" r:id="rId26"/>
    <p:sldLayoutId id="2147483777" r:id="rId27"/>
  </p:sldLayoutIdLst>
  <p:hf hdr="0" ftr="0" dt="0"/>
  <p:txStyles>
    <p:titleStyle>
      <a:lvl1pPr algn="l" defTabSz="507995" rtl="0" eaLnBrk="1" latinLnBrk="0" hangingPunct="1">
        <a:lnSpc>
          <a:spcPct val="85000"/>
        </a:lnSpc>
        <a:spcBef>
          <a:spcPct val="0"/>
        </a:spcBef>
        <a:buNone/>
        <a:defRPr sz="32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1015990" rtl="0" eaLnBrk="1" latinLnBrk="0" hangingPunct="1">
        <a:lnSpc>
          <a:spcPct val="90000"/>
        </a:lnSpc>
        <a:spcBef>
          <a:spcPts val="1333"/>
        </a:spcBef>
        <a:buClr>
          <a:schemeClr val="bg2"/>
        </a:buClr>
        <a:buSzPct val="100000"/>
        <a:buFont typeface="Wingdings" pitchFamily="2" charset="2"/>
        <a:buChar char="§"/>
        <a:defRPr lang="en-CA" sz="2200" b="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523995" indent="-191998" algn="l" defTabSz="507995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23992" indent="-299997" algn="l" defTabSz="507995" rtl="0" eaLnBrk="1" latinLnBrk="0" hangingPunct="1">
        <a:lnSpc>
          <a:spcPct val="90000"/>
        </a:lnSpc>
        <a:spcBef>
          <a:spcPts val="667"/>
        </a:spcBef>
        <a:buClr>
          <a:schemeClr val="bg2"/>
        </a:buClr>
        <a:buSzPct val="10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99990" indent="-167998" algn="l" defTabSz="507995" rtl="0" eaLnBrk="1" latinLnBrk="0" hangingPunct="1">
        <a:lnSpc>
          <a:spcPct val="90000"/>
        </a:lnSpc>
        <a:spcBef>
          <a:spcPts val="667"/>
        </a:spcBef>
        <a:buClr>
          <a:schemeClr val="bg2"/>
        </a:buClr>
        <a:buSzPct val="10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31988" indent="-219998" algn="l" defTabSz="507995" rtl="0" eaLnBrk="1" latinLnBrk="0" hangingPunct="1">
        <a:lnSpc>
          <a:spcPct val="90000"/>
        </a:lnSpc>
        <a:spcBef>
          <a:spcPts val="667"/>
        </a:spcBef>
        <a:buClr>
          <a:schemeClr val="bg2"/>
        </a:buClr>
        <a:buSzPct val="100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3972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6pPr>
      <a:lvl7pPr marL="3301967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7pPr>
      <a:lvl8pPr marL="3809962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8pPr>
      <a:lvl9pPr marL="4317957" indent="-253997" algn="l" defTabSz="507995" rtl="0" eaLnBrk="1" latinLnBrk="0" hangingPunct="1">
        <a:spcBef>
          <a:spcPct val="20000"/>
        </a:spcBef>
        <a:buFont typeface="Arial"/>
        <a:buChar char="•"/>
        <a:defRPr sz="22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5079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66" userDrawn="1">
          <p15:clr>
            <a:srgbClr val="F26B43"/>
          </p15:clr>
        </p15:guide>
        <p15:guide id="2" pos="6022" userDrawn="1">
          <p15:clr>
            <a:srgbClr val="F26B43"/>
          </p15:clr>
        </p15:guide>
        <p15:guide id="3" orient="horz" pos="40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chart" Target="../charts/char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notesSlide" Target="../notesSlides/notesSlide9.xml"/><Relationship Id="rId5" Type="http://schemas.openxmlformats.org/officeDocument/2006/relationships/tags" Target="../tags/tag35.xml"/><Relationship Id="rId10" Type="http://schemas.openxmlformats.org/officeDocument/2006/relationships/slideLayout" Target="../slideLayouts/slideLayout5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chart" Target="../charts/chart4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chart" Target="../charts/chart3.xml"/><Relationship Id="rId5" Type="http://schemas.openxmlformats.org/officeDocument/2006/relationships/tags" Target="../tags/tag44.xml"/><Relationship Id="rId10" Type="http://schemas.openxmlformats.org/officeDocument/2006/relationships/notesSlide" Target="../notesSlides/notesSlide10.xml"/><Relationship Id="rId4" Type="http://schemas.openxmlformats.org/officeDocument/2006/relationships/tags" Target="../tags/tag43.xml"/><Relationship Id="rId9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notesSlide" Target="../notesSlides/notesSlide11.xml"/><Relationship Id="rId5" Type="http://schemas.openxmlformats.org/officeDocument/2006/relationships/tags" Target="../tags/tag52.xml"/><Relationship Id="rId10" Type="http://schemas.openxmlformats.org/officeDocument/2006/relationships/slideLayout" Target="../slideLayouts/slideLayout9.xml"/><Relationship Id="rId4" Type="http://schemas.openxmlformats.org/officeDocument/2006/relationships/tags" Target="../tags/tag51.xml"/><Relationship Id="rId9" Type="http://schemas.openxmlformats.org/officeDocument/2006/relationships/tags" Target="../tags/tag5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9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7.xml"/><Relationship Id="rId4" Type="http://schemas.openxmlformats.org/officeDocument/2006/relationships/tags" Target="../tags/tag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chart" Target="../charts/chart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5.xml"/><Relationship Id="rId4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7.xml"/><Relationship Id="rId4" Type="http://schemas.openxmlformats.org/officeDocument/2006/relationships/tags" Target="../tags/tag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7.xml"/><Relationship Id="rId4" Type="http://schemas.openxmlformats.org/officeDocument/2006/relationships/tags" Target="../tags/tag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72F06E0-2A2A-8B45-BA3C-B1B4999B94E7}"/>
              </a:ext>
            </a:extLst>
          </p:cNvPr>
          <p:cNvSpPr>
            <a:spLocks noGrp="1"/>
          </p:cNvSpPr>
          <p:nvPr>
            <p:ph sz="half" idx="1"/>
            <p:custDataLst>
              <p:tags r:id="rId1"/>
            </p:custDataLst>
          </p:nvPr>
        </p:nvSpPr>
        <p:spPr>
          <a:xfrm>
            <a:off x="391585" y="913393"/>
            <a:ext cx="4688415" cy="5271547"/>
          </a:xfrm>
        </p:spPr>
        <p:txBody>
          <a:bodyPr/>
          <a:lstStyle/>
          <a:p>
            <a:r>
              <a:rPr lang="fr-CA" sz="1900" dirty="0"/>
              <a:t>La présentation ne devrait pas être trop longue et devrait vous permettre de vous présenter en cinq à dix minutes. Bien qu’elle soit le plus souvent utilisée pour attirer des investisseurs, elle peut aussi servir à présenter l’entreprise à des banquiers et à d’autres partenaires. Vous pourriez aussi créer un document plus court de deux pages pour présenter rapidement votre entreprise.</a:t>
            </a:r>
          </a:p>
          <a:p>
            <a:r>
              <a:rPr lang="fr-CA" sz="1900" dirty="0"/>
              <a:t>N’inscrivez que les données les plus pertinentes pour susciter de l’intérêt et attirer des partenaires. Vous devriez avoir un </a:t>
            </a:r>
            <a:r>
              <a:rPr lang="en-US" sz="2000" u="sng" dirty="0"/>
              <a:t>plan d’affaires </a:t>
            </a:r>
            <a:r>
              <a:rPr lang="fr-CA" sz="1900" dirty="0"/>
              <a:t>complet à portée de main que vous pourrez partager avec les partenaires intéressés.</a:t>
            </a:r>
          </a:p>
          <a:p>
            <a:pPr marL="0" indent="0">
              <a:buNone/>
            </a:pPr>
            <a:endParaRPr lang="fr-CA" sz="19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0E881EA-A447-2A43-AEE7-13C2A5A383A9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5279321" y="940553"/>
            <a:ext cx="4483807" cy="5056394"/>
          </a:xfrm>
        </p:spPr>
        <p:txBody>
          <a:bodyPr/>
          <a:lstStyle/>
          <a:p>
            <a:r>
              <a:rPr lang="fr-CA" sz="1900" dirty="0"/>
              <a:t>Cette présentation propose un cadre et une mise en page simples qui peuvent servir à créer une première ébauche. Vous n’avez pas besoin d’utiliser toutes les diapositives et vous devrez probablement en créer de nouvelles.  De plus, la plupart des entreprises à la recherche d’investisseurs collaborent avec un graphiste pour monter une présentation percutante.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9E3EDA-DB36-2D4C-B680-D7B8BEDBC9F8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CA" dirty="0"/>
              <a:t>Comment utiliser ce modèle</a:t>
            </a:r>
          </a:p>
        </p:txBody>
      </p:sp>
    </p:spTree>
    <p:extLst>
      <p:ext uri="{BB962C8B-B14F-4D97-AF65-F5344CB8AC3E}">
        <p14:creationId xmlns:p14="http://schemas.microsoft.com/office/powerpoint/2010/main" val="35837706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02A678B-E913-3240-9B83-7B8862FC9DC6}"/>
              </a:ext>
            </a:extLst>
          </p:cNvPr>
          <p:cNvSpPr>
            <a:spLocks noGrp="1"/>
          </p:cNvSpPr>
          <p:nvPr>
            <p:ph sz="half" idx="2"/>
            <p:custDataLst>
              <p:tags r:id="rId1"/>
            </p:custDataLst>
          </p:nvPr>
        </p:nvSpPr>
        <p:spPr>
          <a:xfrm>
            <a:off x="396872" y="1371600"/>
            <a:ext cx="2657413" cy="3582000"/>
          </a:xfrm>
        </p:spPr>
        <p:txBody>
          <a:bodyPr/>
          <a:lstStyle/>
          <a:p>
            <a:r>
              <a:rPr lang="fr-CA"/>
              <a:t>Moyens de rejoindre les clients</a:t>
            </a:r>
          </a:p>
          <a:p>
            <a:r>
              <a:rPr lang="fr-CA"/>
              <a:t>Canaux </a:t>
            </a:r>
          </a:p>
          <a:p>
            <a:r>
              <a:rPr lang="fr-CA"/>
              <a:t>Partenaires</a:t>
            </a:r>
          </a:p>
          <a:p>
            <a:r>
              <a:rPr lang="fr-CA"/>
              <a:t>Contenu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A54FED-F79B-0749-BE8E-426F875663A0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/>
              <a:t>Ventes et marketing</a:t>
            </a:r>
          </a:p>
        </p:txBody>
      </p:sp>
      <p:graphicFrame>
        <p:nvGraphicFramePr>
          <p:cNvPr id="10" name="Graphique 4">
            <a:extLst>
              <a:ext uri="{FF2B5EF4-FFF2-40B4-BE49-F238E27FC236}">
                <a16:creationId xmlns:a16="http://schemas.microsoft.com/office/drawing/2014/main" id="{21EE377F-8D4E-0B4F-88B3-5F7E652A3052}"/>
              </a:ext>
            </a:extLst>
          </p:cNvPr>
          <p:cNvGraphicFramePr>
            <a:graphicFrameLocks noGrp="1"/>
          </p:cNvGraphicFramePr>
          <p:nvPr>
            <p:ph type="chart" sz="quarter" idx="13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42768891"/>
              </p:ext>
            </p:extLst>
          </p:nvPr>
        </p:nvGraphicFramePr>
        <p:xfrm>
          <a:off x="3478306" y="1371600"/>
          <a:ext cx="6287994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" name="Rectangle 1"/>
          <p:cNvSpPr/>
          <p:nvPr>
            <p:custDataLst>
              <p:tags r:id="rId4"/>
            </p:custDataLst>
          </p:nvPr>
        </p:nvSpPr>
        <p:spPr>
          <a:xfrm>
            <a:off x="4794069" y="1371600"/>
            <a:ext cx="3997234" cy="378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 sz="1862" b="0" i="0" u="none" strike="noStrike" kern="1200" spc="0" baseline="0">
                <a:solidFill>
                  <a:srgbClr val="1F384B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fr-CA" dirty="0"/>
              <a:t>Trafic sur le site Web par source</a:t>
            </a:r>
          </a:p>
        </p:txBody>
      </p:sp>
      <p:sp>
        <p:nvSpPr>
          <p:cNvPr id="3" name="Rectangle 2"/>
          <p:cNvSpPr/>
          <p:nvPr>
            <p:custDataLst>
              <p:tags r:id="rId5"/>
            </p:custDataLst>
          </p:nvPr>
        </p:nvSpPr>
        <p:spPr>
          <a:xfrm>
            <a:off x="4917247" y="4249469"/>
            <a:ext cx="174244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A" sz="1200" dirty="0">
                <a:solidFill>
                  <a:srgbClr val="1F384B">
                    <a:lumMod val="65000"/>
                    <a:lumOff val="35000"/>
                  </a:srgbClr>
                </a:solidFill>
              </a:rPr>
              <a:t>Trafic naturel vers le </a:t>
            </a:r>
            <a:br>
              <a:rPr lang="fr-CA" sz="1200" dirty="0">
                <a:solidFill>
                  <a:srgbClr val="1F384B">
                    <a:lumMod val="65000"/>
                    <a:lumOff val="35000"/>
                  </a:srgbClr>
                </a:solidFill>
              </a:rPr>
            </a:br>
            <a:r>
              <a:rPr lang="fr-CA" sz="1200" dirty="0">
                <a:solidFill>
                  <a:srgbClr val="1F384B">
                    <a:lumMod val="65000"/>
                    <a:lumOff val="35000"/>
                  </a:srgbClr>
                </a:solidFill>
              </a:rPr>
              <a:t>site Web</a:t>
            </a:r>
            <a:r>
              <a:rPr lang="en-US" sz="1200" dirty="0">
                <a:solidFill>
                  <a:srgbClr val="1F384B">
                    <a:lumMod val="65000"/>
                    <a:lumOff val="35000"/>
                  </a:srgbClr>
                </a:solidFill>
              </a:rPr>
              <a:t>	</a:t>
            </a:r>
          </a:p>
          <a:p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4" name="Rectangle 3"/>
          <p:cNvSpPr/>
          <p:nvPr>
            <p:custDataLst>
              <p:tags r:id="rId6"/>
            </p:custDataLst>
          </p:nvPr>
        </p:nvSpPr>
        <p:spPr>
          <a:xfrm>
            <a:off x="3954685" y="4103389"/>
            <a:ext cx="6204857" cy="216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 sz="1862" b="0" i="0" u="none" strike="noStrike" kern="1200" spc="0" baseline="0">
                <a:solidFill>
                  <a:srgbClr val="1F384B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fr-CA" sz="1200" dirty="0"/>
              <a:t>Janv.              Févr.             Mars             Avr.                 Mai               Juin</a:t>
            </a:r>
            <a:r>
              <a:rPr lang="en-US" sz="1200" dirty="0"/>
              <a:t>	</a:t>
            </a:r>
          </a:p>
        </p:txBody>
      </p:sp>
      <p:sp>
        <p:nvSpPr>
          <p:cNvPr id="9" name="Rectangle 8"/>
          <p:cNvSpPr/>
          <p:nvPr>
            <p:custDataLst>
              <p:tags r:id="rId7"/>
            </p:custDataLst>
          </p:nvPr>
        </p:nvSpPr>
        <p:spPr>
          <a:xfrm>
            <a:off x="6875432" y="4644658"/>
            <a:ext cx="1264803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A" sz="1200" dirty="0">
                <a:solidFill>
                  <a:srgbClr val="1F384B">
                    <a:lumMod val="65000"/>
                    <a:lumOff val="35000"/>
                  </a:srgbClr>
                </a:solidFill>
              </a:rPr>
              <a:t>Médias sociaux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11" name="Rectangle 10"/>
          <p:cNvSpPr/>
          <p:nvPr>
            <p:custDataLst>
              <p:tags r:id="rId8"/>
            </p:custDataLst>
          </p:nvPr>
        </p:nvSpPr>
        <p:spPr>
          <a:xfrm>
            <a:off x="4937308" y="4646157"/>
            <a:ext cx="1625588" cy="504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A" sz="1200" dirty="0">
                <a:solidFill>
                  <a:srgbClr val="1F384B">
                    <a:lumMod val="65000"/>
                    <a:lumOff val="35000"/>
                  </a:srgbClr>
                </a:solidFill>
              </a:rPr>
              <a:t>Campagne de référencement</a:t>
            </a:r>
          </a:p>
          <a:p>
            <a:r>
              <a:rPr lang="fr-CA" sz="1200" dirty="0">
                <a:solidFill>
                  <a:srgbClr val="1F384B">
                    <a:lumMod val="65000"/>
                    <a:lumOff val="35000"/>
                  </a:srgbClr>
                </a:solidFill>
              </a:rPr>
              <a:t>payant</a:t>
            </a:r>
            <a:r>
              <a:rPr lang="en-US" sz="1200" dirty="0">
                <a:solidFill>
                  <a:srgbClr val="1F384B">
                    <a:lumMod val="65000"/>
                    <a:lumOff val="35000"/>
                  </a:srgbClr>
                </a:solidFill>
              </a:rPr>
              <a:t>	</a:t>
            </a:r>
          </a:p>
          <a:p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</p:txBody>
      </p:sp>
      <p:sp>
        <p:nvSpPr>
          <p:cNvPr id="12" name="Rectangle 11"/>
          <p:cNvSpPr/>
          <p:nvPr>
            <p:custDataLst>
              <p:tags r:id="rId9"/>
            </p:custDataLst>
          </p:nvPr>
        </p:nvSpPr>
        <p:spPr>
          <a:xfrm>
            <a:off x="6867696" y="4409733"/>
            <a:ext cx="3114343" cy="2520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CA" sz="1200" dirty="0">
                <a:solidFill>
                  <a:srgbClr val="1F384B">
                    <a:lumMod val="65000"/>
                    <a:lumOff val="35000"/>
                  </a:srgbClr>
                </a:solidFill>
              </a:rPr>
              <a:t>Trafic associé à la campagne par courriel</a:t>
            </a:r>
            <a:r>
              <a:rPr lang="en-US" sz="1200" dirty="0">
                <a:solidFill>
                  <a:srgbClr val="1F384B">
                    <a:lumMod val="65000"/>
                    <a:lumOff val="35000"/>
                  </a:srgbClr>
                </a:solidFill>
              </a:rPr>
              <a:t>	</a:t>
            </a:r>
          </a:p>
          <a:p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557492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1CCC8519-E1D3-4840-A6BE-6AA60696235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Données financières</a:t>
            </a:r>
          </a:p>
        </p:txBody>
      </p:sp>
      <p:graphicFrame>
        <p:nvGraphicFramePr>
          <p:cNvPr id="21" name="Chart 1">
            <a:extLst>
              <a:ext uri="{FF2B5EF4-FFF2-40B4-BE49-F238E27FC236}">
                <a16:creationId xmlns:a16="http://schemas.microsoft.com/office/drawing/2014/main" id="{84FE75BC-54AD-714C-86B6-74CE1D672FF9}"/>
              </a:ext>
            </a:extLst>
          </p:cNvPr>
          <p:cNvGraphicFramePr>
            <a:graphicFrameLocks noGrp="1"/>
          </p:cNvGraphicFramePr>
          <p:nvPr>
            <p:ph type="chart" sz="quarter" idx="13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23393793"/>
              </p:ext>
            </p:extLst>
          </p:nvPr>
        </p:nvGraphicFramePr>
        <p:xfrm>
          <a:off x="392113" y="1412875"/>
          <a:ext cx="4486275" cy="3646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8" name="Content Placeholder 12">
            <a:extLst>
              <a:ext uri="{FF2B5EF4-FFF2-40B4-BE49-F238E27FC236}">
                <a16:creationId xmlns:a16="http://schemas.microsoft.com/office/drawing/2014/main" id="{906A4591-7C82-6845-81DC-4438B8237827}"/>
              </a:ext>
            </a:extLst>
          </p:cNvPr>
          <p:cNvGraphicFramePr>
            <a:graphicFrameLocks noGrp="1"/>
          </p:cNvGraphicFramePr>
          <p:nvPr>
            <p:ph type="chart" sz="quarter" idx="14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01557961"/>
              </p:ext>
            </p:extLst>
          </p:nvPr>
        </p:nvGraphicFramePr>
        <p:xfrm>
          <a:off x="5280025" y="1412875"/>
          <a:ext cx="4484688" cy="3646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" name="Rectangle 1"/>
          <p:cNvSpPr/>
          <p:nvPr>
            <p:custDataLst>
              <p:tags r:id="rId4"/>
            </p:custDataLst>
          </p:nvPr>
        </p:nvSpPr>
        <p:spPr>
          <a:xfrm>
            <a:off x="736600" y="1412875"/>
            <a:ext cx="3771900" cy="378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 sz="1862" b="0" i="0" u="none" strike="noStrike" kern="1200" spc="0" baseline="0">
                <a:solidFill>
                  <a:srgbClr val="1F384B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fr-CA" dirty="0"/>
              <a:t>Réservations liées aux RMR</a:t>
            </a:r>
          </a:p>
        </p:txBody>
      </p:sp>
      <p:sp>
        <p:nvSpPr>
          <p:cNvPr id="3" name="Rectangle 2"/>
          <p:cNvSpPr/>
          <p:nvPr>
            <p:custDataLst>
              <p:tags r:id="rId5"/>
            </p:custDataLst>
          </p:nvPr>
        </p:nvSpPr>
        <p:spPr>
          <a:xfrm>
            <a:off x="7131877" y="1412875"/>
            <a:ext cx="780983" cy="378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>
              <a:defRPr sz="1862" b="0" i="0" u="none" strike="noStrike" kern="1200" spc="0" baseline="0">
                <a:solidFill>
                  <a:srgbClr val="1F384B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fr-CA"/>
              <a:t>Ventes</a:t>
            </a:r>
            <a:endParaRPr lang="fr-CA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566763376"/>
              </p:ext>
            </p:extLst>
          </p:nvPr>
        </p:nvGraphicFramePr>
        <p:xfrm>
          <a:off x="1505326" y="3492042"/>
          <a:ext cx="3185058" cy="2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843">
                  <a:extLst>
                    <a:ext uri="{9D8B030D-6E8A-4147-A177-3AD203B41FA5}">
                      <a16:colId xmlns:a16="http://schemas.microsoft.com/office/drawing/2014/main" val="3535195889"/>
                    </a:ext>
                  </a:extLst>
                </a:gridCol>
                <a:gridCol w="530843">
                  <a:extLst>
                    <a:ext uri="{9D8B030D-6E8A-4147-A177-3AD203B41FA5}">
                      <a16:colId xmlns:a16="http://schemas.microsoft.com/office/drawing/2014/main" val="2683087770"/>
                    </a:ext>
                  </a:extLst>
                </a:gridCol>
                <a:gridCol w="530843">
                  <a:extLst>
                    <a:ext uri="{9D8B030D-6E8A-4147-A177-3AD203B41FA5}">
                      <a16:colId xmlns:a16="http://schemas.microsoft.com/office/drawing/2014/main" val="3124165746"/>
                    </a:ext>
                  </a:extLst>
                </a:gridCol>
                <a:gridCol w="530843">
                  <a:extLst>
                    <a:ext uri="{9D8B030D-6E8A-4147-A177-3AD203B41FA5}">
                      <a16:colId xmlns:a16="http://schemas.microsoft.com/office/drawing/2014/main" val="4047014701"/>
                    </a:ext>
                  </a:extLst>
                </a:gridCol>
                <a:gridCol w="530843">
                  <a:extLst>
                    <a:ext uri="{9D8B030D-6E8A-4147-A177-3AD203B41FA5}">
                      <a16:colId xmlns:a16="http://schemas.microsoft.com/office/drawing/2014/main" val="2154973388"/>
                    </a:ext>
                  </a:extLst>
                </a:gridCol>
                <a:gridCol w="530843">
                  <a:extLst>
                    <a:ext uri="{9D8B030D-6E8A-4147-A177-3AD203B41FA5}">
                      <a16:colId xmlns:a16="http://schemas.microsoft.com/office/drawing/2014/main" val="3005975203"/>
                    </a:ext>
                  </a:extLst>
                </a:gridCol>
              </a:tblGrid>
              <a:tr h="202119">
                <a:tc>
                  <a:txBody>
                    <a:bodyPr/>
                    <a:lstStyle/>
                    <a:p>
                      <a:r>
                        <a:rPr lang="fr-CA" sz="1200" b="0" dirty="0">
                          <a:solidFill>
                            <a:srgbClr val="4883AF"/>
                          </a:solidFill>
                        </a:rPr>
                        <a:t>Janv.</a:t>
                      </a:r>
                    </a:p>
                  </a:txBody>
                  <a:tcPr marL="36000" marR="36000"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200" b="0" dirty="0">
                          <a:solidFill>
                            <a:srgbClr val="4883AF"/>
                          </a:solidFill>
                        </a:rPr>
                        <a:t>Févr.</a:t>
                      </a:r>
                    </a:p>
                  </a:txBody>
                  <a:tcPr marL="36000" marR="36000"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200" b="0" dirty="0">
                          <a:solidFill>
                            <a:srgbClr val="4883AF"/>
                          </a:solidFill>
                        </a:rPr>
                        <a:t>Mars</a:t>
                      </a:r>
                    </a:p>
                  </a:txBody>
                  <a:tcPr marL="36000" marR="36000"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200" b="0" dirty="0">
                          <a:solidFill>
                            <a:srgbClr val="4883AF"/>
                          </a:solidFill>
                        </a:rPr>
                        <a:t>Avr.</a:t>
                      </a:r>
                    </a:p>
                  </a:txBody>
                  <a:tcPr marL="36000" marR="36000"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200" b="0" dirty="0">
                          <a:solidFill>
                            <a:srgbClr val="4883AF"/>
                          </a:solidFill>
                        </a:rPr>
                        <a:t>Mai</a:t>
                      </a:r>
                    </a:p>
                  </a:txBody>
                  <a:tcPr marL="36000" marR="36000" marT="36000" marB="3600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200" b="0" dirty="0">
                          <a:solidFill>
                            <a:srgbClr val="4883AF"/>
                          </a:solidFill>
                        </a:rPr>
                        <a:t>Juin</a:t>
                      </a:r>
                    </a:p>
                  </a:txBody>
                  <a:tcPr marL="36000" marR="36000" marT="36000" marB="3600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4509514"/>
                  </a:ext>
                </a:extLst>
              </a:tr>
            </a:tbl>
          </a:graphicData>
        </a:graphic>
      </p:graphicFrame>
      <p:sp>
        <p:nvSpPr>
          <p:cNvPr id="7" name="ZoneTexte 6"/>
          <p:cNvSpPr txBox="1"/>
          <p:nvPr>
            <p:custDataLst>
              <p:tags r:id="rId7"/>
            </p:custDataLst>
          </p:nvPr>
        </p:nvSpPr>
        <p:spPr>
          <a:xfrm>
            <a:off x="1505326" y="4430485"/>
            <a:ext cx="114897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A" sz="1200" dirty="0">
                <a:solidFill>
                  <a:srgbClr val="4883AF"/>
                </a:solidFill>
              </a:rPr>
              <a:t>Nouveaux RMR</a:t>
            </a:r>
          </a:p>
          <a:p>
            <a:r>
              <a:rPr lang="fr-CA" sz="1200" dirty="0">
                <a:solidFill>
                  <a:srgbClr val="4883AF"/>
                </a:solidFill>
              </a:rPr>
              <a:t>RMR liés à l’expansion</a:t>
            </a:r>
          </a:p>
        </p:txBody>
      </p:sp>
      <p:sp>
        <p:nvSpPr>
          <p:cNvPr id="11" name="ZoneTexte 10"/>
          <p:cNvSpPr txBox="1"/>
          <p:nvPr>
            <p:custDataLst>
              <p:tags r:id="rId8"/>
            </p:custDataLst>
          </p:nvPr>
        </p:nvSpPr>
        <p:spPr>
          <a:xfrm>
            <a:off x="2945125" y="4384318"/>
            <a:ext cx="139827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A" sz="1200" dirty="0">
                <a:solidFill>
                  <a:srgbClr val="4883AF"/>
                </a:solidFill>
              </a:rPr>
              <a:t>RMR liés à des désabonnements</a:t>
            </a:r>
          </a:p>
          <a:p>
            <a:r>
              <a:rPr lang="fr-CA" sz="1200" dirty="0">
                <a:solidFill>
                  <a:srgbClr val="4883AF"/>
                </a:solidFill>
              </a:rPr>
              <a:t>Nouveaux RMR nets</a:t>
            </a:r>
          </a:p>
        </p:txBody>
      </p:sp>
    </p:spTree>
    <p:extLst>
      <p:ext uri="{BB962C8B-B14F-4D97-AF65-F5344CB8AC3E}">
        <p14:creationId xmlns:p14="http://schemas.microsoft.com/office/powerpoint/2010/main" val="2798802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C2490-B199-1A40-A53C-22713A1A585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Partenaires financiers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4A2C3-C1E4-A143-B4E2-BBB2A331590C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/>
              <a:t>Mettez en évidence les partenaires financiers actuels.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9168E4-FD44-D543-B7F7-3B883DCCCD10}"/>
              </a:ext>
            </a:extLst>
          </p:cNvPr>
          <p:cNvSpPr>
            <a:spLocks noGrp="1"/>
          </p:cNvSpPr>
          <p:nvPr>
            <p:ph sz="half" idx="16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CA"/>
              <a:t>Expliquez ou illustrez l’évaluation.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DF968D0-25F7-8247-97EC-4DB23E8382A6}"/>
              </a:ext>
            </a:extLst>
          </p:cNvPr>
          <p:cNvSpPr>
            <a:spLocks noGrp="1"/>
          </p:cNvSpPr>
          <p:nvPr>
            <p:ph sz="half" idx="17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fr-CA"/>
              <a:t>Démontrez comment les investissements ont mené à la croissance.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45507C-A187-4B44-AF1B-231D2B3AE601}"/>
              </a:ext>
            </a:extLst>
          </p:cNvPr>
          <p:cNvSpPr>
            <a:spLocks noGrp="1"/>
          </p:cNvSpPr>
          <p:nvPr>
            <p:ph sz="half" idx="18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fr-CA" dirty="0"/>
              <a:t>Utilisez des graphiques, s’ils sont pertinents.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4EE426E-063B-4947-A8D1-642D41E85247}"/>
              </a:ext>
            </a:extLst>
          </p:cNvPr>
          <p:cNvSpPr>
            <a:spLocks noGrp="1"/>
          </p:cNvSpPr>
          <p:nvPr>
            <p:ph type="pic" sz="quarter" idx="19"/>
            <p:custDataLst>
              <p:tags r:id="rId6"/>
            </p:custDataLst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6538C3B-38D1-244F-903B-CEDBEC5B564D}"/>
              </a:ext>
            </a:extLst>
          </p:cNvPr>
          <p:cNvSpPr>
            <a:spLocks noGrp="1"/>
          </p:cNvSpPr>
          <p:nvPr>
            <p:ph type="pic" sz="quarter" idx="20"/>
            <p:custDataLst>
              <p:tags r:id="rId7"/>
            </p:custDataLst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C1E3301-CDE9-594C-84ED-2DEE67521DA8}"/>
              </a:ext>
            </a:extLst>
          </p:cNvPr>
          <p:cNvSpPr>
            <a:spLocks noGrp="1"/>
          </p:cNvSpPr>
          <p:nvPr>
            <p:ph type="pic" sz="quarter" idx="21"/>
            <p:custDataLst>
              <p:tags r:id="rId8"/>
            </p:custDataLst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0330FF1-6D99-FA4D-9028-A9E0C77A62AC}"/>
              </a:ext>
            </a:extLst>
          </p:cNvPr>
          <p:cNvSpPr>
            <a:spLocks noGrp="1"/>
          </p:cNvSpPr>
          <p:nvPr>
            <p:ph type="pic" sz="quarter" idx="22"/>
            <p:custDataLst>
              <p:tags r:id="rId9"/>
            </p:custDataLst>
          </p:nvPr>
        </p:nvSpPr>
        <p:spPr/>
      </p:sp>
    </p:spTree>
    <p:extLst>
      <p:ext uri="{BB962C8B-B14F-4D97-AF65-F5344CB8AC3E}">
        <p14:creationId xmlns:p14="http://schemas.microsoft.com/office/powerpoint/2010/main" val="1104403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8CF5083-6E4D-AE4A-9A7D-9495F8E7BDB7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/>
              <a:t>Membres clés de l’équipe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D5BF49E-1FA1-D34C-8F59-099CDA801BCC}"/>
              </a:ext>
            </a:extLst>
          </p:cNvPr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fr-CA" sz="2400" b="1" dirty="0"/>
              <a:t>Jean Dion</a:t>
            </a:r>
          </a:p>
          <a:p>
            <a:pPr>
              <a:spcBef>
                <a:spcPts val="0"/>
              </a:spcBef>
            </a:pPr>
            <a:r>
              <a:rPr lang="fr-CA" dirty="0"/>
              <a:t>Associé principal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02456CE-A4B8-AE47-93EE-AA3B7915E99D}"/>
              </a:ext>
            </a:extLst>
          </p:cNvPr>
          <p:cNvSpPr>
            <a:spLocks noGrp="1"/>
          </p:cNvSpPr>
          <p:nvPr>
            <p:ph sz="half" idx="16"/>
            <p:custDataLst>
              <p:tags r:id="rId3"/>
            </p:custDataLst>
          </p:nvPr>
        </p:nvSpPr>
        <p:spPr>
          <a:xfrm>
            <a:off x="3789738" y="3682373"/>
            <a:ext cx="2580523" cy="134734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fr-CA" sz="2400" b="1" dirty="0"/>
              <a:t>Jeanne Lafond</a:t>
            </a:r>
          </a:p>
          <a:p>
            <a:pPr>
              <a:spcBef>
                <a:spcPts val="0"/>
              </a:spcBef>
            </a:pPr>
            <a:r>
              <a:rPr lang="fr-CA" dirty="0"/>
              <a:t>Associée </a:t>
            </a:r>
          </a:p>
          <a:p>
            <a:pPr>
              <a:spcBef>
                <a:spcPts val="0"/>
              </a:spcBef>
            </a:pPr>
            <a:r>
              <a:rPr lang="fr-CA" dirty="0"/>
              <a:t>principale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39EB101-C3C5-5B4D-AF9A-37C466C752FA}"/>
              </a:ext>
            </a:extLst>
          </p:cNvPr>
          <p:cNvSpPr>
            <a:spLocks noGrp="1"/>
          </p:cNvSpPr>
          <p:nvPr>
            <p:ph sz="half" idx="17"/>
            <p:custDataLst>
              <p:tags r:id="rId4"/>
            </p:custDataLst>
          </p:nvPr>
        </p:nvSpPr>
        <p:spPr>
          <a:xfrm>
            <a:off x="6536565" y="3682372"/>
            <a:ext cx="2353938" cy="134734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fr-CA" sz="2400" b="1" dirty="0"/>
              <a:t>Marie Tremblay</a:t>
            </a:r>
          </a:p>
          <a:p>
            <a:pPr>
              <a:spcBef>
                <a:spcPts val="0"/>
              </a:spcBef>
            </a:pPr>
            <a:r>
              <a:rPr lang="fr-CA" dirty="0"/>
              <a:t>Associée principale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2A0E49D-619F-D24C-A4CD-451020DFB446}"/>
              </a:ext>
            </a:extLst>
          </p:cNvPr>
          <p:cNvSpPr>
            <a:spLocks noGrp="1"/>
          </p:cNvSpPr>
          <p:nvPr>
            <p:ph type="pic" sz="quarter" idx="18"/>
            <p:custDataLst>
              <p:tags r:id="rId5"/>
            </p:custDataLst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9CC263D-35B1-5347-BCE8-85BE57EBFE68}"/>
              </a:ext>
            </a:extLst>
          </p:cNvPr>
          <p:cNvSpPr>
            <a:spLocks noGrp="1"/>
          </p:cNvSpPr>
          <p:nvPr>
            <p:ph type="pic" sz="quarter" idx="19"/>
            <p:custDataLst>
              <p:tags r:id="rId6"/>
            </p:custDataLst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0682A47-6BAC-724C-898F-F88FBA3EBC6D}"/>
              </a:ext>
            </a:extLst>
          </p:cNvPr>
          <p:cNvSpPr>
            <a:spLocks noGrp="1"/>
          </p:cNvSpPr>
          <p:nvPr>
            <p:ph type="pic" sz="quarter" idx="20"/>
            <p:custDataLst>
              <p:tags r:id="rId7"/>
            </p:custDataLst>
          </p:nvPr>
        </p:nvSpPr>
        <p:spPr/>
      </p:sp>
    </p:spTree>
    <p:extLst>
      <p:ext uri="{BB962C8B-B14F-4D97-AF65-F5344CB8AC3E}">
        <p14:creationId xmlns:p14="http://schemas.microsoft.com/office/powerpoint/2010/main" val="27741087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ACEDD74-42EF-D640-9788-18A82F928A61}"/>
              </a:ext>
            </a:extLst>
          </p:cNvPr>
          <p:cNvSpPr>
            <a:spLocks noGrp="1"/>
          </p:cNvSpPr>
          <p:nvPr>
            <p:ph sz="half" idx="2"/>
            <p:custDataLst>
              <p:tags r:id="rId1"/>
            </p:custDataLst>
          </p:nvPr>
        </p:nvSpPr>
        <p:spPr>
          <a:xfrm>
            <a:off x="6804837" y="1490400"/>
            <a:ext cx="2956526" cy="3582000"/>
          </a:xfrm>
        </p:spPr>
        <p:txBody>
          <a:bodyPr/>
          <a:lstStyle/>
          <a:p>
            <a:r>
              <a:rPr lang="fr-CA" dirty="0"/>
              <a:t>Éléments de la croissance future</a:t>
            </a:r>
          </a:p>
          <a:p>
            <a:r>
              <a:rPr lang="fr-CA" dirty="0"/>
              <a:t>Présentation des nouveaux produits et de l’expansion géographique</a:t>
            </a:r>
          </a:p>
          <a:p>
            <a:r>
              <a:rPr lang="fr-CA" dirty="0"/>
              <a:t>Description de la façon dont les investissements futurs seront utilisés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58C7E27-7FBB-9E44-B649-621E90934537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/>
              <a:t>Feuille de route</a:t>
            </a:r>
          </a:p>
        </p:txBody>
      </p:sp>
      <p:graphicFrame>
        <p:nvGraphicFramePr>
          <p:cNvPr id="10" name="Tableau 6">
            <a:extLst>
              <a:ext uri="{FF2B5EF4-FFF2-40B4-BE49-F238E27FC236}">
                <a16:creationId xmlns:a16="http://schemas.microsoft.com/office/drawing/2014/main" id="{BCF5130C-7FDE-C145-957E-1C31DB4B595B}"/>
              </a:ext>
            </a:extLst>
          </p:cNvPr>
          <p:cNvGraphicFramePr>
            <a:graphicFrameLocks noGrp="1"/>
          </p:cNvGraphicFramePr>
          <p:nvPr>
            <p:ph type="tbl" sz="quarter" idx="14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11925038"/>
              </p:ext>
            </p:extLst>
          </p:nvPr>
        </p:nvGraphicFramePr>
        <p:xfrm>
          <a:off x="392113" y="1490663"/>
          <a:ext cx="6086856" cy="3551985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2368296">
                  <a:extLst>
                    <a:ext uri="{9D8B030D-6E8A-4147-A177-3AD203B41FA5}">
                      <a16:colId xmlns:a16="http://schemas.microsoft.com/office/drawing/2014/main" val="3947490189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1236403899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177298514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305317511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1175489663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2327205395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207177269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456602260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920739094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2520360218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1166154574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2899331986"/>
                    </a:ext>
                  </a:extLst>
                </a:gridCol>
                <a:gridCol w="309880">
                  <a:extLst>
                    <a:ext uri="{9D8B030D-6E8A-4147-A177-3AD203B41FA5}">
                      <a16:colId xmlns:a16="http://schemas.microsoft.com/office/drawing/2014/main" val="107555258"/>
                    </a:ext>
                  </a:extLst>
                </a:gridCol>
              </a:tblGrid>
              <a:tr h="215109">
                <a:tc rowSpan="2">
                  <a:txBody>
                    <a:bodyPr/>
                    <a:lstStyle/>
                    <a:p>
                      <a:pPr marL="109728" algn="l" fontAlgn="ctr"/>
                      <a:r>
                        <a:rPr lang="en-CA" sz="1100" b="1" u="none" strike="noStrike" kern="1200" cap="none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Principales</a:t>
                      </a:r>
                      <a:r>
                        <a:rPr lang="en-CA" sz="1100" b="1" u="none" strike="noStrike" kern="1200" cap="none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CA" sz="1100" b="1" u="none" strike="noStrike" kern="1200" cap="none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priorités</a:t>
                      </a:r>
                      <a:r>
                        <a:rPr lang="en-CA" sz="1100" b="1" u="none" strike="noStrike" kern="1200" cap="none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CA" sz="1100" b="1" u="none" strike="noStrike" kern="1200" cap="none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stratégiques</a:t>
                      </a:r>
                      <a:r>
                        <a:rPr lang="en-CA" sz="1100" b="1" u="none" strike="noStrike" kern="1200" cap="none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Actions</a:t>
                      </a:r>
                      <a:endParaRPr lang="fr-CA" sz="1100" b="1" u="none" strike="noStrike" kern="1200" cap="none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CA" sz="1100" b="1" u="none" strike="noStrike" kern="1200" cap="none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Mois</a:t>
                      </a:r>
                      <a:endParaRPr lang="fr-CA" sz="1100" b="1" u="none" strike="noStrike" kern="1200" cap="none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880683"/>
                  </a:ext>
                </a:extLst>
              </a:tr>
              <a:tr h="239186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4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5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7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8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9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10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11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100" b="0" u="none" strike="noStrike" cap="none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</a:rPr>
                        <a:t>12</a:t>
                      </a:r>
                      <a:endParaRPr lang="fr-CA" sz="1100" b="0" i="0" u="none" strike="noStrike" cap="none" spc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0" marT="54864" marB="54864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430533"/>
                  </a:ext>
                </a:extLst>
              </a:tr>
              <a:tr h="945751">
                <a:tc>
                  <a:txBody>
                    <a:bodyPr/>
                    <a:lstStyle/>
                    <a:p>
                      <a:pPr marL="109728" algn="l" fontAlgn="t"/>
                      <a:r>
                        <a:rPr lang="en-CA" sz="18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</a:p>
                    <a:p>
                      <a:pPr marL="109728" algn="l" fontAlgn="t"/>
                      <a:r>
                        <a:rPr lang="en-CA" sz="18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Expansion aux </a:t>
                      </a:r>
                    </a:p>
                    <a:p>
                      <a:pPr marL="109728" algn="l" fontAlgn="t"/>
                      <a:r>
                        <a:rPr lang="en-CA" sz="1800" b="0" u="none" strike="noStrike" baseline="0" dirty="0" err="1">
                          <a:solidFill>
                            <a:srgbClr val="253746"/>
                          </a:solidFill>
                          <a:effectLst/>
                        </a:rPr>
                        <a:t>États</a:t>
                      </a:r>
                      <a:r>
                        <a:rPr lang="en-CA" sz="18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-Unis</a:t>
                      </a:r>
                      <a:endParaRPr lang="fr-CA" sz="18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kern="1200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316517"/>
                  </a:ext>
                </a:extLst>
              </a:tr>
              <a:tr h="945751">
                <a:tc>
                  <a:txBody>
                    <a:bodyPr/>
                    <a:lstStyle/>
                    <a:p>
                      <a:pPr marL="109728" algn="l" fontAlgn="t"/>
                      <a:r>
                        <a:rPr lang="en-CA" sz="18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</a:p>
                    <a:p>
                      <a:pPr marL="109728" algn="l" fontAlgn="t"/>
                      <a:r>
                        <a:rPr lang="en-CA" sz="18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Lancement d’un nouveau produit</a:t>
                      </a:r>
                      <a:endParaRPr lang="fr-CA" sz="18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u="none" strike="noStrike" baseline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u="none" strike="noStrike" baseline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608378"/>
                  </a:ext>
                </a:extLst>
              </a:tr>
              <a:tr h="945751">
                <a:tc>
                  <a:txBody>
                    <a:bodyPr/>
                    <a:lstStyle/>
                    <a:p>
                      <a:pPr marL="109728" algn="l" fontAlgn="t"/>
                      <a:r>
                        <a:rPr lang="en-CA" sz="18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</a:p>
                    <a:p>
                      <a:pPr marL="109728" algn="l" fontAlgn="t"/>
                      <a:r>
                        <a:rPr lang="en-CA" sz="18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Lancement d’une nouvelle caractéristique</a:t>
                      </a:r>
                      <a:endParaRPr lang="fr-CA" sz="18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CA" sz="1000" b="0" u="none" strike="noStrike" baseline="0" dirty="0">
                          <a:solidFill>
                            <a:srgbClr val="253746"/>
                          </a:solidFill>
                          <a:effectLst/>
                        </a:rPr>
                        <a:t>X </a:t>
                      </a:r>
                      <a:endParaRPr lang="fr-CA" sz="1000" b="0" i="0" u="none" strike="noStrike" baseline="0" dirty="0">
                        <a:solidFill>
                          <a:srgbClr val="2537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67" marR="8467" marT="846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F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954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101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A1B2C1F-2883-C043-AF5F-872902B93FA1}"/>
              </a:ext>
            </a:extLst>
          </p:cNvPr>
          <p:cNvSpPr>
            <a:spLocks noGrp="1"/>
          </p:cNvSpPr>
          <p:nvPr>
            <p:ph sz="half" idx="2"/>
            <p:custDataLst>
              <p:tags r:id="rId1"/>
            </p:custDataLst>
          </p:nvPr>
        </p:nvSpPr>
        <p:spPr>
          <a:xfrm>
            <a:off x="5286371" y="906200"/>
            <a:ext cx="4483807" cy="3582000"/>
          </a:xfrm>
        </p:spPr>
        <p:txBody>
          <a:bodyPr/>
          <a:lstStyle/>
          <a:p>
            <a:r>
              <a:rPr lang="fr-CA" dirty="0"/>
              <a:t>Demandez ce que vous voulez.</a:t>
            </a:r>
          </a:p>
          <a:p>
            <a:r>
              <a:rPr lang="fr-CA" dirty="0"/>
              <a:t>Expliquez l’occasion que cela représente pour le client/l’investisseur.</a:t>
            </a:r>
          </a:p>
          <a:p>
            <a:r>
              <a:rPr lang="fr-CA" dirty="0"/>
              <a:t>Définissez le taux de rendement interne pour les investisseurs.</a:t>
            </a:r>
          </a:p>
          <a:p>
            <a:r>
              <a:rPr lang="fr-CA" dirty="0"/>
              <a:t>Faites un dernier appel à l’action.</a:t>
            </a:r>
          </a:p>
          <a:p>
            <a:r>
              <a:rPr lang="fr-CA" dirty="0"/>
              <a:t>Laissez quelque chose à faire à votre auditoire.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6C825D9B-C9D9-8347-A32F-8067553F0A93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/>
              <a:t>La demande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9508F20-9A78-EA42-9E77-4340AF67CC57}"/>
              </a:ext>
            </a:extLst>
          </p:cNvPr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/>
      </p:sp>
    </p:spTree>
    <p:extLst>
      <p:ext uri="{BB962C8B-B14F-4D97-AF65-F5344CB8AC3E}">
        <p14:creationId xmlns:p14="http://schemas.microsoft.com/office/powerpoint/2010/main" val="3676438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D175B47-5D2B-034A-A66F-EE99D3AED9B2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91582" y="2106717"/>
            <a:ext cx="8600000" cy="750783"/>
          </a:xfrm>
        </p:spPr>
        <p:txBody>
          <a:bodyPr>
            <a:spAutoFit/>
          </a:bodyPr>
          <a:lstStyle/>
          <a:p>
            <a:r>
              <a:rPr lang="fr-CA"/>
              <a:t>Nom de l’entreprise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C2DA93-B65F-7B4B-9D3B-9C462E5C40B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91582" y="2857500"/>
            <a:ext cx="33041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>
                <a:solidFill>
                  <a:schemeClr val="bg1"/>
                </a:solidFill>
              </a:rPr>
              <a:t>Coordonnées</a:t>
            </a:r>
          </a:p>
          <a:p>
            <a:r>
              <a:rPr lang="fr-CA" sz="2800" dirty="0">
                <a:solidFill>
                  <a:schemeClr val="bg1"/>
                </a:solidFill>
              </a:rPr>
              <a:t>Merci</a:t>
            </a:r>
          </a:p>
        </p:txBody>
      </p:sp>
    </p:spTree>
    <p:extLst>
      <p:ext uri="{BB962C8B-B14F-4D97-AF65-F5344CB8AC3E}">
        <p14:creationId xmlns:p14="http://schemas.microsoft.com/office/powerpoint/2010/main" val="2949231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72F06E0-2A2A-8B45-BA3C-B1B4999B94E7}"/>
              </a:ext>
            </a:extLst>
          </p:cNvPr>
          <p:cNvSpPr>
            <a:spLocks noGrp="1"/>
          </p:cNvSpPr>
          <p:nvPr>
            <p:ph sz="half" idx="1"/>
            <p:custDataLst>
              <p:tags r:id="rId1"/>
            </p:custDataLst>
          </p:nvPr>
        </p:nvSpPr>
        <p:spPr>
          <a:xfrm>
            <a:off x="391585" y="985818"/>
            <a:ext cx="4484923" cy="3582000"/>
          </a:xfrm>
        </p:spPr>
        <p:txBody>
          <a:bodyPr/>
          <a:lstStyle/>
          <a:p>
            <a:pPr lvl="0">
              <a:lnSpc>
                <a:spcPct val="100000"/>
              </a:lnSpc>
            </a:pPr>
            <a:r>
              <a:rPr lang="fr-CA" sz="2100" dirty="0"/>
              <a:t>Racontez votre histoire (brièvement et visuellement en utilisant des données) en 20 diapositives au maximum.</a:t>
            </a:r>
          </a:p>
          <a:p>
            <a:pPr lvl="0">
              <a:lnSpc>
                <a:spcPct val="100000"/>
              </a:lnSpc>
            </a:pPr>
            <a:r>
              <a:rPr lang="fr-CA" sz="2100" dirty="0"/>
              <a:t>Approche axée sur le marché : Comment vous y </a:t>
            </a:r>
            <a:r>
              <a:rPr lang="fr-CA" sz="2100" dirty="0" err="1"/>
              <a:t>prenez-vous</a:t>
            </a:r>
            <a:r>
              <a:rPr lang="fr-CA" sz="2100" dirty="0"/>
              <a:t> pour régler les problèmes des clients? Comment prévoyez-vous les besoins futurs?</a:t>
            </a:r>
          </a:p>
          <a:p>
            <a:pPr lvl="0">
              <a:lnSpc>
                <a:spcPct val="100000"/>
              </a:lnSpc>
            </a:pPr>
            <a:r>
              <a:rPr lang="fr-CA" sz="2100" dirty="0"/>
              <a:t>Présentez l’historique de la croissance (données financières).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0E881EA-A447-2A43-AEE7-13C2A5A383A9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>
          <a:xfrm>
            <a:off x="5279321" y="985818"/>
            <a:ext cx="4232979" cy="3582000"/>
          </a:xfrm>
        </p:spPr>
        <p:txBody>
          <a:bodyPr/>
          <a:lstStyle/>
          <a:p>
            <a:r>
              <a:rPr lang="fr-CA" sz="2100" dirty="0"/>
              <a:t>Soyez prêt à faire une démonstration de votre produit/service.</a:t>
            </a:r>
          </a:p>
          <a:p>
            <a:pPr lvl="0"/>
            <a:r>
              <a:rPr lang="fr-CA" sz="2100" dirty="0"/>
              <a:t>Ajoutez des témoignages de clients et d’investisseurs (si c’est pertinent).</a:t>
            </a:r>
          </a:p>
          <a:p>
            <a:r>
              <a:rPr lang="fr-CA" sz="2100" dirty="0"/>
              <a:t>Prévoyez les questions. </a:t>
            </a:r>
          </a:p>
          <a:p>
            <a:pPr lvl="0"/>
            <a:r>
              <a:rPr lang="fr-CA" sz="2100" dirty="0"/>
              <a:t>Soyez direct. Présentez les avantages qu’en retireront les partenaires et assurez-vous qu’ils ont le désir de passer à l’action.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D9E3EDA-DB36-2D4C-B680-D7B8BEDBC9F8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CA"/>
              <a:t>Meilleures pratiques</a:t>
            </a:r>
          </a:p>
        </p:txBody>
      </p:sp>
    </p:spTree>
    <p:extLst>
      <p:ext uri="{BB962C8B-B14F-4D97-AF65-F5344CB8AC3E}">
        <p14:creationId xmlns:p14="http://schemas.microsoft.com/office/powerpoint/2010/main" val="2225201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D175B47-5D2B-034A-A66F-EE99D3AED9B2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91582" y="2106717"/>
            <a:ext cx="8600000" cy="750783"/>
          </a:xfrm>
        </p:spPr>
        <p:txBody>
          <a:bodyPr>
            <a:spAutoFit/>
          </a:bodyPr>
          <a:lstStyle/>
          <a:p>
            <a:r>
              <a:rPr lang="fr-CA"/>
              <a:t>Nom de l’entreprise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C2DA93-B65F-7B4B-9D3B-9C462E5C40B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91582" y="2857500"/>
            <a:ext cx="44053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800" dirty="0">
                <a:solidFill>
                  <a:schemeClr val="bg1"/>
                </a:solidFill>
                <a:latin typeface="Arial" panose="020B0604020202020204" pitchFamily="34" charset="0"/>
              </a:rPr>
              <a:t>Insérez le slogan ici.</a:t>
            </a:r>
          </a:p>
          <a:p>
            <a:r>
              <a:rPr lang="fr-CA" sz="2800" dirty="0">
                <a:solidFill>
                  <a:schemeClr val="bg1"/>
                </a:solidFill>
                <a:latin typeface="Arial" panose="020B0604020202020204" pitchFamily="34" charset="0"/>
              </a:rPr>
              <a:t>Argument de vente unique</a:t>
            </a:r>
          </a:p>
        </p:txBody>
      </p:sp>
    </p:spTree>
    <p:extLst>
      <p:ext uri="{BB962C8B-B14F-4D97-AF65-F5344CB8AC3E}">
        <p14:creationId xmlns:p14="http://schemas.microsoft.com/office/powerpoint/2010/main" val="3310813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CDB43-FD0C-1644-951C-9E2B7391CD7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476889" y="357195"/>
            <a:ext cx="4291541" cy="418576"/>
          </a:xfrm>
        </p:spPr>
        <p:txBody>
          <a:bodyPr/>
          <a:lstStyle/>
          <a:p>
            <a:r>
              <a:rPr lang="fr-CA"/>
              <a:t>Nom de votre entreprise</a:t>
            </a:r>
            <a:endParaRPr lang="fr-CA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0D04435-833C-634A-8E7F-A7A2F2DED248}"/>
              </a:ext>
            </a:extLst>
          </p:cNvPr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1FB3DC-3E66-5740-BAAE-2E70C9312285}"/>
              </a:ext>
            </a:extLst>
          </p:cNvPr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CA" dirty="0"/>
              <a:t>Que fait votre entreprise? </a:t>
            </a:r>
          </a:p>
          <a:p>
            <a:r>
              <a:rPr lang="fr-CA" dirty="0"/>
              <a:t>Quels sont les principaux problèmes des clients que vous réglez?</a:t>
            </a:r>
          </a:p>
          <a:p>
            <a:r>
              <a:rPr lang="fr-CA" dirty="0"/>
              <a:t>Soyez bref.</a:t>
            </a:r>
          </a:p>
          <a:p>
            <a:r>
              <a:rPr lang="fr-CA" dirty="0"/>
              <a:t>Insérez des images de votre marque et des graphiques.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950AEE8-56A1-A34E-BDAA-4E6A302FD17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CA" dirty="0">
                <a:solidFill>
                  <a:schemeClr val="bg1"/>
                </a:solidFill>
              </a:rPr>
              <a:t>A</a:t>
            </a:r>
            <a:r>
              <a:rPr lang="fr-CA" dirty="0" err="1">
                <a:solidFill>
                  <a:schemeClr val="bg1"/>
                </a:solidFill>
              </a:rPr>
              <a:t>rgument</a:t>
            </a:r>
            <a:r>
              <a:rPr lang="fr-CA" dirty="0">
                <a:solidFill>
                  <a:schemeClr val="bg1"/>
                </a:solidFill>
              </a:rPr>
              <a:t> de vente unique</a:t>
            </a:r>
          </a:p>
        </p:txBody>
      </p:sp>
    </p:spTree>
    <p:extLst>
      <p:ext uri="{BB962C8B-B14F-4D97-AF65-F5344CB8AC3E}">
        <p14:creationId xmlns:p14="http://schemas.microsoft.com/office/powerpoint/2010/main" val="2418138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02A678B-E913-3240-9B83-7B8862FC9DC6}"/>
              </a:ext>
            </a:extLst>
          </p:cNvPr>
          <p:cNvSpPr>
            <a:spLocks noGrp="1"/>
          </p:cNvSpPr>
          <p:nvPr>
            <p:ph sz="half" idx="2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/>
              <a:t>Quelle est votre offre?</a:t>
            </a:r>
          </a:p>
          <a:p>
            <a:r>
              <a:rPr lang="fr-CA" dirty="0"/>
              <a:t>Quel problème réglez-vous? </a:t>
            </a:r>
          </a:p>
          <a:p>
            <a:r>
              <a:rPr lang="fr-CA" dirty="0"/>
              <a:t>Quel est l’avantage pour vos clients d’utiliser votre produit ou votre service?</a:t>
            </a:r>
          </a:p>
          <a:p>
            <a:r>
              <a:rPr lang="fr-CA" dirty="0"/>
              <a:t>Utilisez des images et des graphiques pour raconter une histoire.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A54FED-F79B-0749-BE8E-426F875663A0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/>
              <a:t>Décrivez votre solution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535ADCB-B39A-FF44-BAA0-11C6570788D7}"/>
              </a:ext>
            </a:extLst>
          </p:cNvPr>
          <p:cNvSpPr>
            <a:spLocks noGrp="1"/>
          </p:cNvSpPr>
          <p:nvPr>
            <p:ph type="pic" sz="quarter" idx="11"/>
            <p:custDataLst>
              <p:tags r:id="rId3"/>
            </p:custDataLst>
          </p:nvPr>
        </p:nvSpPr>
        <p:spPr/>
      </p:sp>
    </p:spTree>
    <p:extLst>
      <p:ext uri="{BB962C8B-B14F-4D97-AF65-F5344CB8AC3E}">
        <p14:creationId xmlns:p14="http://schemas.microsoft.com/office/powerpoint/2010/main" val="720566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02A678B-E913-3240-9B83-7B8862FC9DC6}"/>
              </a:ext>
            </a:extLst>
          </p:cNvPr>
          <p:cNvSpPr>
            <a:spLocks noGrp="1"/>
          </p:cNvSpPr>
          <p:nvPr>
            <p:ph sz="half" idx="2"/>
            <p:custDataLst>
              <p:tags r:id="rId1"/>
            </p:custDataLst>
          </p:nvPr>
        </p:nvSpPr>
        <p:spPr>
          <a:xfrm>
            <a:off x="396872" y="1371600"/>
            <a:ext cx="4483807" cy="3582000"/>
          </a:xfrm>
        </p:spPr>
        <p:txBody>
          <a:bodyPr/>
          <a:lstStyle/>
          <a:p>
            <a:r>
              <a:rPr lang="fr-CA"/>
              <a:t>Fournissez des statistiques clés sur le marché </a:t>
            </a:r>
          </a:p>
          <a:p>
            <a:pPr lvl="1"/>
            <a:r>
              <a:rPr lang="fr-CA" sz="2200" dirty="0"/>
              <a:t>Taille du marché</a:t>
            </a:r>
          </a:p>
          <a:p>
            <a:pPr lvl="1"/>
            <a:r>
              <a:rPr lang="fr-CA" sz="2200" dirty="0"/>
              <a:t>Emplacement géographique</a:t>
            </a:r>
          </a:p>
          <a:p>
            <a:pPr lvl="1"/>
            <a:r>
              <a:rPr lang="fr-CA" sz="2200" dirty="0"/>
              <a:t>Organisations partenaires</a:t>
            </a:r>
          </a:p>
          <a:p>
            <a:pPr lvl="1"/>
            <a:r>
              <a:rPr lang="fr-CA" sz="2200" dirty="0"/>
              <a:t>Facturation par client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1A54FED-F79B-0749-BE8E-426F875663A0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/>
              <a:t>Marché cible</a:t>
            </a:r>
          </a:p>
        </p:txBody>
      </p:sp>
      <p:graphicFrame>
        <p:nvGraphicFramePr>
          <p:cNvPr id="12" name="Chart Placeholder 8">
            <a:extLst>
              <a:ext uri="{FF2B5EF4-FFF2-40B4-BE49-F238E27FC236}">
                <a16:creationId xmlns:a16="http://schemas.microsoft.com/office/drawing/2014/main" id="{FE0D7DC8-5CF4-7E42-A33B-4238D30D6C99}"/>
              </a:ext>
            </a:extLst>
          </p:cNvPr>
          <p:cNvGraphicFramePr>
            <a:graphicFrameLocks noGrp="1"/>
          </p:cNvGraphicFramePr>
          <p:nvPr>
            <p:ph type="chart" sz="quarter" idx="13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295925904"/>
              </p:ext>
            </p:extLst>
          </p:nvPr>
        </p:nvGraphicFramePr>
        <p:xfrm>
          <a:off x="5280025" y="1232021"/>
          <a:ext cx="4486275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Rectangle 1"/>
          <p:cNvSpPr/>
          <p:nvPr>
            <p:custDataLst>
              <p:tags r:id="rId4"/>
            </p:custDataLst>
          </p:nvPr>
        </p:nvSpPr>
        <p:spPr>
          <a:xfrm>
            <a:off x="6470630" y="1232021"/>
            <a:ext cx="2105063" cy="378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>
              <a:defRPr sz="1862" b="0" i="0" u="none" strike="noStrike" kern="1200" spc="0" baseline="0">
                <a:solidFill>
                  <a:srgbClr val="1F384B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fr-CA" dirty="0">
                <a:solidFill>
                  <a:schemeClr val="tx2"/>
                </a:solidFill>
              </a:rPr>
              <a:t>Taille du marché</a:t>
            </a:r>
          </a:p>
        </p:txBody>
      </p:sp>
    </p:spTree>
    <p:extLst>
      <p:ext uri="{BB962C8B-B14F-4D97-AF65-F5344CB8AC3E}">
        <p14:creationId xmlns:p14="http://schemas.microsoft.com/office/powerpoint/2010/main" val="3769666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A04A8A-8D0F-2F45-B607-00876F89DC81}"/>
              </a:ext>
            </a:extLst>
          </p:cNvPr>
          <p:cNvSpPr>
            <a:spLocks noGrp="1"/>
          </p:cNvSpPr>
          <p:nvPr>
            <p:ph sz="half" idx="2"/>
            <p:custDataLst>
              <p:tags r:id="rId1"/>
            </p:custDataLst>
          </p:nvPr>
        </p:nvSpPr>
        <p:spPr>
          <a:xfrm>
            <a:off x="396872" y="1143000"/>
            <a:ext cx="3251301" cy="3582000"/>
          </a:xfrm>
        </p:spPr>
        <p:txBody>
          <a:bodyPr/>
          <a:lstStyle/>
          <a:p>
            <a:r>
              <a:rPr lang="fr-CA" dirty="0"/>
              <a:t>Comparez votre solution par rapport aux lacunes des concurrents.</a:t>
            </a:r>
          </a:p>
          <a:p>
            <a:r>
              <a:rPr lang="fr-CA" dirty="0"/>
              <a:t>Choisissez un graphique ou d’autres images, plutôt que du texte seulement, pour faire valoir votre point.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FC66AB7-AC82-1248-9A94-3F75BA544BF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/>
              <a:t>Comparaison avec les concurrents</a:t>
            </a:r>
          </a:p>
        </p:txBody>
      </p:sp>
      <p:graphicFrame>
        <p:nvGraphicFramePr>
          <p:cNvPr id="8" name="Table 11">
            <a:extLst>
              <a:ext uri="{FF2B5EF4-FFF2-40B4-BE49-F238E27FC236}">
                <a16:creationId xmlns:a16="http://schemas.microsoft.com/office/drawing/2014/main" id="{98165FEB-1C39-7F47-BBE4-6836B12E341F}"/>
              </a:ext>
            </a:extLst>
          </p:cNvPr>
          <p:cNvGraphicFramePr>
            <a:graphicFrameLocks noGrp="1"/>
          </p:cNvGraphicFramePr>
          <p:nvPr>
            <p:ph type="tbl" sz="quarter" idx="14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20566700"/>
              </p:ext>
            </p:extLst>
          </p:nvPr>
        </p:nvGraphicFramePr>
        <p:xfrm>
          <a:off x="3917803" y="1143000"/>
          <a:ext cx="5664429" cy="39854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11414">
                  <a:extLst>
                    <a:ext uri="{9D8B030D-6E8A-4147-A177-3AD203B41FA5}">
                      <a16:colId xmlns:a16="http://schemas.microsoft.com/office/drawing/2014/main" val="2758993973"/>
                    </a:ext>
                  </a:extLst>
                </a:gridCol>
                <a:gridCol w="1233304">
                  <a:extLst>
                    <a:ext uri="{9D8B030D-6E8A-4147-A177-3AD203B41FA5}">
                      <a16:colId xmlns:a16="http://schemas.microsoft.com/office/drawing/2014/main" val="4155132300"/>
                    </a:ext>
                  </a:extLst>
                </a:gridCol>
                <a:gridCol w="1207600">
                  <a:extLst>
                    <a:ext uri="{9D8B030D-6E8A-4147-A177-3AD203B41FA5}">
                      <a16:colId xmlns:a16="http://schemas.microsoft.com/office/drawing/2014/main" val="1889879028"/>
                    </a:ext>
                  </a:extLst>
                </a:gridCol>
                <a:gridCol w="1412111">
                  <a:extLst>
                    <a:ext uri="{9D8B030D-6E8A-4147-A177-3AD203B41FA5}">
                      <a16:colId xmlns:a16="http://schemas.microsoft.com/office/drawing/2014/main" val="2750449589"/>
                    </a:ext>
                  </a:extLst>
                </a:gridCol>
              </a:tblGrid>
              <a:tr h="531863">
                <a:tc>
                  <a:txBody>
                    <a:bodyPr/>
                    <a:lstStyle/>
                    <a:p>
                      <a:endParaRPr lang="en-CA" sz="2000" dirty="0"/>
                    </a:p>
                  </a:txBody>
                  <a:tcPr marL="154061" marR="154061" marT="77030" marB="7703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aseline="0"/>
                        <a:t>Accès</a:t>
                      </a:r>
                      <a:endParaRPr lang="fr-CA" sz="1800" baseline="0"/>
                    </a:p>
                  </a:txBody>
                  <a:tcPr marL="154061" marR="154061" marT="77030" marB="7703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aseline="0"/>
                        <a:t>Coûts</a:t>
                      </a:r>
                      <a:endParaRPr lang="fr-CA" sz="1800" baseline="0"/>
                    </a:p>
                  </a:txBody>
                  <a:tcPr marL="154061" marR="154061" marT="77030" marB="7703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aseline="0"/>
                        <a:t>Vitesse</a:t>
                      </a:r>
                      <a:endParaRPr lang="fr-CA" sz="1800" baseline="0"/>
                    </a:p>
                  </a:txBody>
                  <a:tcPr marL="154061" marR="154061" marT="77030" marB="7703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7259283"/>
                  </a:ext>
                </a:extLst>
              </a:tr>
              <a:tr h="1151211">
                <a:tc>
                  <a:txBody>
                    <a:bodyPr/>
                    <a:lstStyle/>
                    <a:p>
                      <a:r>
                        <a:rPr lang="en-US" sz="1800" baseline="0"/>
                        <a:t>Mon entreprise</a:t>
                      </a:r>
                      <a:endParaRPr lang="fr-CA" sz="1800" baseline="0"/>
                    </a:p>
                  </a:txBody>
                  <a:tcPr marL="154061" marR="154061" marT="77030" marB="7703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CA" sz="2000"/>
                    </a:p>
                  </a:txBody>
                  <a:tcPr marL="154061" marR="154061" marT="77030" marB="7703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CA" sz="2000"/>
                    </a:p>
                  </a:txBody>
                  <a:tcPr marL="154061" marR="154061" marT="77030" marB="7703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CA" sz="2000"/>
                    </a:p>
                  </a:txBody>
                  <a:tcPr marL="154061" marR="154061" marT="77030" marB="7703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79875150"/>
                  </a:ext>
                </a:extLst>
              </a:tr>
              <a:tr h="1151211">
                <a:tc>
                  <a:txBody>
                    <a:bodyPr/>
                    <a:lstStyle/>
                    <a:p>
                      <a:r>
                        <a:rPr lang="en-US" sz="1800" baseline="0"/>
                        <a:t>Concurrent A</a:t>
                      </a:r>
                      <a:endParaRPr lang="fr-CA" sz="1800" baseline="0"/>
                    </a:p>
                  </a:txBody>
                  <a:tcPr marL="154061" marR="154061" marT="77030" marB="77030"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000"/>
                    </a:p>
                  </a:txBody>
                  <a:tcPr marL="154061" marR="154061" marT="77030" marB="77030"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000"/>
                    </a:p>
                  </a:txBody>
                  <a:tcPr marL="154061" marR="154061" marT="77030" marB="77030">
                    <a:solidFill>
                      <a:srgbClr val="DFDFE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000"/>
                    </a:p>
                  </a:txBody>
                  <a:tcPr marL="154061" marR="154061" marT="77030" marB="77030">
                    <a:solidFill>
                      <a:srgbClr val="DFDF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973636"/>
                  </a:ext>
                </a:extLst>
              </a:tr>
              <a:tr h="1151211">
                <a:tc>
                  <a:txBody>
                    <a:bodyPr/>
                    <a:lstStyle/>
                    <a:p>
                      <a:r>
                        <a:rPr lang="en-US" sz="1800" baseline="0"/>
                        <a:t>Concurrent B</a:t>
                      </a:r>
                      <a:endParaRPr lang="fr-CA" sz="1800" baseline="0"/>
                    </a:p>
                  </a:txBody>
                  <a:tcPr marL="154061" marR="154061" marT="77030" marB="77030"/>
                </a:tc>
                <a:tc>
                  <a:txBody>
                    <a:bodyPr/>
                    <a:lstStyle/>
                    <a:p>
                      <a:endParaRPr lang="en-CA" sz="2000"/>
                    </a:p>
                  </a:txBody>
                  <a:tcPr marL="154061" marR="154061" marT="77030" marB="77030"/>
                </a:tc>
                <a:tc>
                  <a:txBody>
                    <a:bodyPr/>
                    <a:lstStyle/>
                    <a:p>
                      <a:endParaRPr lang="en-CA" sz="2000"/>
                    </a:p>
                  </a:txBody>
                  <a:tcPr marL="154061" marR="154061" marT="77030" marB="77030"/>
                </a:tc>
                <a:tc>
                  <a:txBody>
                    <a:bodyPr/>
                    <a:lstStyle/>
                    <a:p>
                      <a:endParaRPr lang="en-CA" sz="2000" dirty="0"/>
                    </a:p>
                  </a:txBody>
                  <a:tcPr marL="154061" marR="154061" marT="77030" marB="77030"/>
                </a:tc>
                <a:extLst>
                  <a:ext uri="{0D108BD9-81ED-4DB2-BD59-A6C34878D82A}">
                    <a16:rowId xmlns:a16="http://schemas.microsoft.com/office/drawing/2014/main" val="5562751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0888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427695E-E144-8E4D-B151-43C259E46697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476889" y="357195"/>
            <a:ext cx="4291541" cy="418576"/>
          </a:xfrm>
        </p:spPr>
        <p:txBody>
          <a:bodyPr/>
          <a:lstStyle/>
          <a:p>
            <a:r>
              <a:rPr lang="fr-CA"/>
              <a:t>Étude de cas</a:t>
            </a:r>
            <a:endParaRPr lang="fr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00C7C6-9257-9D46-B0E2-F918C492E9E9}"/>
              </a:ext>
            </a:extLst>
          </p:cNvPr>
          <p:cNvSpPr>
            <a:spLocks noGrp="1"/>
          </p:cNvSpPr>
          <p:nvPr>
            <p:ph sz="half" idx="2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/>
              <a:t>Utilisez des images pour raconter comment votre client a profité de votre solution.</a:t>
            </a:r>
            <a:endParaRPr lang="fr-CA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2C7E532-A8B0-424F-B6BF-F4A3F84DA660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CA"/>
              <a:t>Nom du client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4E6EE8-76A5-6747-9D5D-D173C3B2F284}"/>
              </a:ext>
            </a:extLst>
          </p:cNvPr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/>
      </p:sp>
    </p:spTree>
    <p:extLst>
      <p:ext uri="{BB962C8B-B14F-4D97-AF65-F5344CB8AC3E}">
        <p14:creationId xmlns:p14="http://schemas.microsoft.com/office/powerpoint/2010/main" val="1843968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F245323-1620-A544-893F-5BD6A2097698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476889" y="357195"/>
            <a:ext cx="4291541" cy="418576"/>
          </a:xfrm>
        </p:spPr>
        <p:txBody>
          <a:bodyPr/>
          <a:lstStyle/>
          <a:p>
            <a:r>
              <a:rPr lang="fr-CA"/>
              <a:t>Témoignages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1C9A33A-3069-674C-8B87-23E385BBEEE2}"/>
              </a:ext>
            </a:extLst>
          </p:cNvPr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/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930F4BC-67D4-5047-856D-1A1CB5BBDBE1}"/>
              </a:ext>
            </a:extLst>
          </p:cNvPr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fr-CA"/>
              <a:t>Choisissez de courtes citations qui décrivent comment vous avez résolu un problème pour un client.</a:t>
            </a:r>
          </a:p>
          <a:p>
            <a:r>
              <a:rPr lang="fr-CA"/>
              <a:t>Utilisez de grosses polices de caractères et des éléments visuels.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5428840-0BD6-4D41-815F-67BC5DCD94C0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4"/>
            </p:custDataLst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0627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BDC Theme 2016">
  <a:themeElements>
    <a:clrScheme name="BDC 2016 1">
      <a:dk1>
        <a:srgbClr val="1F384B"/>
      </a:dk1>
      <a:lt1>
        <a:sysClr val="window" lastClr="FFFFFF"/>
      </a:lt1>
      <a:dk2>
        <a:srgbClr val="0072CE"/>
      </a:dk2>
      <a:lt2>
        <a:srgbClr val="4BC5E2"/>
      </a:lt2>
      <a:accent1>
        <a:srgbClr val="1F384B"/>
      </a:accent1>
      <a:accent2>
        <a:srgbClr val="A8162C"/>
      </a:accent2>
      <a:accent3>
        <a:srgbClr val="D82C26"/>
      </a:accent3>
      <a:accent4>
        <a:srgbClr val="00BFB3"/>
      </a:accent4>
      <a:accent5>
        <a:srgbClr val="96B494"/>
      </a:accent5>
      <a:accent6>
        <a:srgbClr val="F08A3A"/>
      </a:accent6>
      <a:hlink>
        <a:srgbClr val="BFBEBD"/>
      </a:hlink>
      <a:folHlink>
        <a:srgbClr val="E0DFD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810e7a61-09d7-4dba-9ecd-2c17461f1b87" ContentTypeId="0x010100C085E17D6B1D4387A3F3C27C8D7960FB006732DBC84B6B4C33BD052CEC2CCF6B2C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BDC Business Value Document" ma:contentTypeID="0x010100C085E17D6B1D4387A3F3C27C8D7960FB006732DBC84B6B4C33BD052CEC2CCF6B2C0017BDA33E53195A488DF6C4FB6C2D19AC" ma:contentTypeVersion="20" ma:contentTypeDescription="Business value content type for collabware" ma:contentTypeScope="" ma:versionID="e5ea4fa006c5ed31e16612d59ef80ee6">
  <xsd:schema xmlns:xsd="http://www.w3.org/2001/XMLSchema" xmlns:xs="http://www.w3.org/2001/XMLSchema" xmlns:p="http://schemas.microsoft.com/office/2006/metadata/properties" xmlns:ns2="1dec4731-9845-4c5c-9c13-5cbe24bc0acd" targetNamespace="http://schemas.microsoft.com/office/2006/metadata/properties" ma:root="true" ma:fieldsID="18981b166e4ddfa65d698c0d7374bb3e" ns2:_="">
    <xsd:import namespace="1dec4731-9845-4c5c-9c13-5cbe24bc0acd"/>
    <xsd:element name="properties">
      <xsd:complexType>
        <xsd:sequence>
          <xsd:element name="documentManagement">
            <xsd:complexType>
              <xsd:all>
                <xsd:element ref="ns2:BDCECM_PersonalInformation" minOccurs="0"/>
                <xsd:element ref="ns2:BDCECM_EssentialRecord" minOccurs="0"/>
                <xsd:element ref="ns2:BDCECMMailOriginalSubject" minOccurs="0"/>
                <xsd:element ref="ns2:BDCECM_BusinessStatus" minOccurs="0"/>
                <xsd:element ref="ns2:BDCECM_ClosingDate" minOccurs="0"/>
                <xsd:element ref="ns2:BDCECMMailObject" minOccurs="0"/>
                <xsd:element ref="ns2:BDCECMMailDate" minOccurs="0"/>
                <xsd:element ref="ns2:BDCECMMailFrom" minOccurs="0"/>
                <xsd:element ref="ns2:BDCECMMailTo" minOccurs="0"/>
                <xsd:element ref="ns2:BDCECMMailAttachments" minOccurs="0"/>
                <xsd:element ref="ns2:BDCECMMailCc" minOccurs="0"/>
                <xsd:element ref="ns2:BDCECMMailImportance" minOccurs="0"/>
                <xsd:element ref="ns2:BDCECMMailReplyTo" minOccurs="0"/>
                <xsd:element ref="ns2:nafdf7a42f644c5e834b860c7ffaece5" minOccurs="0"/>
                <xsd:element ref="ns2:TaxCatchAll" minOccurs="0"/>
                <xsd:element ref="ns2:nd3594618ca347b0830edb8d861d1405" minOccurs="0"/>
                <xsd:element ref="ns2:TaxCatchAllLabel" minOccurs="0"/>
                <xsd:element ref="ns2:p1d5d90637b843e89d9c4445e3979fd3" minOccurs="0"/>
                <xsd:element ref="ns2:j9ae1621eadf48c487cc3d45cc4e09cc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ec4731-9845-4c5c-9c13-5cbe24bc0acd" elementFormDefault="qualified">
    <xsd:import namespace="http://schemas.microsoft.com/office/2006/documentManagement/types"/>
    <xsd:import namespace="http://schemas.microsoft.com/office/infopath/2007/PartnerControls"/>
    <xsd:element name="BDCECM_PersonalInformation" ma:index="3" nillable="true" ma:displayName="Personal Information" ma:default="0" ma:internalName="BDCECM_PersonalInformation" ma:readOnly="false">
      <xsd:simpleType>
        <xsd:restriction base="dms:Boolean"/>
      </xsd:simpleType>
    </xsd:element>
    <xsd:element name="BDCECM_EssentialRecord" ma:index="4" nillable="true" ma:displayName="Essential Record" ma:default="0" ma:internalName="BDCECM_EssentialRecord" ma:readOnly="false">
      <xsd:simpleType>
        <xsd:restriction base="dms:Boolean"/>
      </xsd:simpleType>
    </xsd:element>
    <xsd:element name="BDCECMMailOriginalSubject" ma:index="6" nillable="true" ma:displayName="Original Subject" ma:internalName="BDCECMMailOriginalSubject" ma:readOnly="false">
      <xsd:simpleType>
        <xsd:restriction base="dms:Text">
          <xsd:maxLength value="255"/>
        </xsd:restriction>
      </xsd:simpleType>
    </xsd:element>
    <xsd:element name="BDCECM_BusinessStatus" ma:index="7" nillable="true" ma:displayName="Business Status" ma:internalName="BDCECM_BusinessStatus">
      <xsd:simpleType>
        <xsd:restriction base="dms:Text">
          <xsd:maxLength value="255"/>
        </xsd:restriction>
      </xsd:simpleType>
    </xsd:element>
    <xsd:element name="BDCECM_ClosingDate" ma:index="8" nillable="true" ma:displayName="Closing Date" ma:format="DateOnly" ma:internalName="BDCECM_ClosingDate" ma:readOnly="false">
      <xsd:simpleType>
        <xsd:restriction base="dms:DateTime"/>
      </xsd:simpleType>
    </xsd:element>
    <xsd:element name="BDCECMMailObject" ma:index="11" nillable="true" ma:displayName="Email Subject" ma:internalName="BDCECMMailObject" ma:readOnly="false">
      <xsd:simpleType>
        <xsd:restriction base="dms:Text">
          <xsd:maxLength value="255"/>
        </xsd:restriction>
      </xsd:simpleType>
    </xsd:element>
    <xsd:element name="BDCECMMailDate" ma:index="12" nillable="true" ma:displayName="Email Date" ma:format="DateOnly" ma:indexed="true" ma:internalName="BDCECMMailDate" ma:readOnly="false">
      <xsd:simpleType>
        <xsd:restriction base="dms:DateTime"/>
      </xsd:simpleType>
    </xsd:element>
    <xsd:element name="BDCECMMailFrom" ma:index="13" nillable="true" ma:displayName="Email From" ma:internalName="BDCECMMailFrom" ma:readOnly="false">
      <xsd:simpleType>
        <xsd:restriction base="dms:Text">
          <xsd:maxLength value="255"/>
        </xsd:restriction>
      </xsd:simpleType>
    </xsd:element>
    <xsd:element name="BDCECMMailTo" ma:index="14" nillable="true" ma:displayName="Email To" ma:internalName="BDCECMMailTo" ma:readOnly="false">
      <xsd:simpleType>
        <xsd:restriction base="dms:Text">
          <xsd:maxLength value="255"/>
        </xsd:restriction>
      </xsd:simpleType>
    </xsd:element>
    <xsd:element name="BDCECMMailAttachments" ma:index="15" nillable="true" ma:displayName="Email Attachements" ma:default="0" ma:internalName="BDCECMMailAttachments" ma:readOnly="false">
      <xsd:simpleType>
        <xsd:restriction base="dms:Boolean"/>
      </xsd:simpleType>
    </xsd:element>
    <xsd:element name="BDCECMMailCc" ma:index="16" nillable="true" ma:displayName="Email CC" ma:internalName="BDCECMMailCc" ma:readOnly="false">
      <xsd:simpleType>
        <xsd:restriction base="dms:Text">
          <xsd:maxLength value="255"/>
        </xsd:restriction>
      </xsd:simpleType>
    </xsd:element>
    <xsd:element name="BDCECMMailImportance" ma:index="17" nillable="true" ma:displayName="Email Importance" ma:internalName="BDCECMMailImportance" ma:readOnly="false">
      <xsd:simpleType>
        <xsd:restriction base="dms:Text">
          <xsd:maxLength value="255"/>
        </xsd:restriction>
      </xsd:simpleType>
    </xsd:element>
    <xsd:element name="BDCECMMailReplyTo" ma:index="18" nillable="true" ma:displayName="Reply-To" ma:internalName="BDCECMMailReplyTo" ma:readOnly="false">
      <xsd:simpleType>
        <xsd:restriction base="dms:Text">
          <xsd:maxLength value="255"/>
        </xsd:restriction>
      </xsd:simpleType>
    </xsd:element>
    <xsd:element name="nafdf7a42f644c5e834b860c7ffaece5" ma:index="23" nillable="true" ma:taxonomy="true" ma:internalName="nafdf7a42f644c5e834b860c7ffaece5" ma:taxonomyFieldName="BDCECM_RecordSeries" ma:displayName="Record Series" ma:readOnly="false" ma:default="" ma:fieldId="{7afdf7a4-2f64-4c5e-834b-860c7ffaece5}" ma:sspId="810e7a61-09d7-4dba-9ecd-2c17461f1b87" ma:termSetId="3ec1736a-1696-4339-a19f-9b937aa7531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24" nillable="true" ma:displayName="Taxonomy Catch All Column" ma:description="" ma:hidden="true" ma:list="{f83b1925-e63a-4f8b-9d25-1f0c198db984}" ma:internalName="TaxCatchAll" ma:showField="CatchAllData" ma:web="c217651f-c3bd-42a1-8183-c8d2791059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nd3594618ca347b0830edb8d861d1405" ma:index="26" nillable="true" ma:taxonomy="true" ma:internalName="nd3594618ca347b0830edb8d861d1405" ma:taxonomyFieldName="BDCECM_SMCFunc" ma:displayName="SMC Function" ma:readOnly="false" ma:default="" ma:fieldId="{7d359461-8ca3-47b0-830e-db8d861d1405}" ma:sspId="810e7a61-09d7-4dba-9ecd-2c17461f1b87" ma:termSetId="e54a0684-1ead-42b5-9977-99a6fd14018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Label" ma:index="27" nillable="true" ma:displayName="Taxonomy Catch All Column1" ma:description="" ma:hidden="true" ma:list="{f83b1925-e63a-4f8b-9d25-1f0c198db984}" ma:internalName="TaxCatchAllLabel" ma:readOnly="true" ma:showField="CatchAllDataLabel" ma:web="c217651f-c3bd-42a1-8183-c8d2791059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1d5d90637b843e89d9c4445e3979fd3" ma:index="28" nillable="true" ma:taxonomy="true" ma:internalName="p1d5d90637b843e89d9c4445e3979fd3" ma:taxonomyFieldName="BDCECM_InformationSecurityCategorization" ma:displayName="Information Security Categorization" ma:readOnly="false" ma:default="" ma:fieldId="{91d5d906-37b8-43e8-9d9c-4445e3979fd3}" ma:sspId="810e7a61-09d7-4dba-9ecd-2c17461f1b87" ma:termSetId="16f48825-0f82-4b35-9735-195c1943399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9ae1621eadf48c487cc3d45cc4e09cc" ma:index="29" nillable="true" ma:taxonomy="true" ma:internalName="j9ae1621eadf48c487cc3d45cc4e09cc" ma:taxonomyFieldName="BDCECM_DispApprover" ma:displayName="Disposition Approver" ma:default="" ma:fieldId="{39ae1621-eadf-48c4-87cc-3d45cc4e09cc}" ma:sspId="810e7a61-09d7-4dba-9ecd-2c17461f1b87" ma:termSetId="e54a0684-1ead-42b5-9977-99a6fd140189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DCECMMailObject xmlns="1dec4731-9845-4c5c-9c13-5cbe24bc0acd" xsi:nil="true"/>
    <BDCECMMailDate xmlns="1dec4731-9845-4c5c-9c13-5cbe24bc0acd" xsi:nil="true"/>
    <BDCECMMailTo xmlns="1dec4731-9845-4c5c-9c13-5cbe24bc0acd" xsi:nil="true"/>
    <BDCECMMailReplyTo xmlns="1dec4731-9845-4c5c-9c13-5cbe24bc0acd" xsi:nil="true"/>
    <nafdf7a42f644c5e834b860c7ffaece5 xmlns="1dec4731-9845-4c5c-9c13-5cbe24bc0acd">
      <Terms xmlns="http://schemas.microsoft.com/office/infopath/2007/PartnerControls">
        <TermInfo xmlns="http://schemas.microsoft.com/office/infopath/2007/PartnerControls">
          <TermName xmlns="http://schemas.microsoft.com/office/infopath/2007/PartnerControls">3540-15 - Branding</TermName>
          <TermId xmlns="http://schemas.microsoft.com/office/infopath/2007/PartnerControls">0273f517-4ecb-4156-bfae-a4403fdba048</TermId>
        </TermInfo>
      </Terms>
    </nafdf7a42f644c5e834b860c7ffaece5>
    <BDCECM_ClosingDate xmlns="1dec4731-9845-4c5c-9c13-5cbe24bc0acd" xsi:nil="true"/>
    <BDCECMMailCc xmlns="1dec4731-9845-4c5c-9c13-5cbe24bc0acd" xsi:nil="true"/>
    <p1d5d90637b843e89d9c4445e3979fd3 xmlns="1dec4731-9845-4c5c-9c13-5cbe24bc0acd">
      <Terms xmlns="http://schemas.microsoft.com/office/infopath/2007/PartnerControls">
        <TermInfo xmlns="http://schemas.microsoft.com/office/infopath/2007/PartnerControls">
          <TermName xmlns="http://schemas.microsoft.com/office/infopath/2007/PartnerControls">Limited</TermName>
          <TermId xmlns="http://schemas.microsoft.com/office/infopath/2007/PartnerControls">df490007-b3cd-426a-8013-ffab46985cca</TermId>
        </TermInfo>
      </Terms>
    </p1d5d90637b843e89d9c4445e3979fd3>
    <j9ae1621eadf48c487cc3d45cc4e09cc xmlns="1dec4731-9845-4c5c-9c13-5cbe24bc0acd">
      <Terms xmlns="http://schemas.microsoft.com/office/infopath/2007/PartnerControls">
        <TermInfo xmlns="http://schemas.microsoft.com/office/infopath/2007/PartnerControls">
          <TermName xmlns="http://schemas.microsoft.com/office/infopath/2007/PartnerControls">VP Marketing ＆ Communication</TermName>
          <TermId xmlns="http://schemas.microsoft.com/office/infopath/2007/PartnerControls">5abfdd78-a465-471f-a171-4f0ea52b9447</TermId>
        </TermInfo>
      </Terms>
    </j9ae1621eadf48c487cc3d45cc4e09cc>
    <BDCECM_BusinessStatus xmlns="1dec4731-9845-4c5c-9c13-5cbe24bc0acd" xsi:nil="true"/>
    <BDCECMMailAttachments xmlns="1dec4731-9845-4c5c-9c13-5cbe24bc0acd">false</BDCECMMailAttachments>
    <BDCECM_EssentialRecord xmlns="1dec4731-9845-4c5c-9c13-5cbe24bc0acd">false</BDCECM_EssentialRecord>
    <nd3594618ca347b0830edb8d861d1405 xmlns="1dec4731-9845-4c5c-9c13-5cbe24bc0acd">
      <Terms xmlns="http://schemas.microsoft.com/office/infopath/2007/PartnerControls">
        <TermInfo xmlns="http://schemas.microsoft.com/office/infopath/2007/PartnerControls">
          <TermName xmlns="http://schemas.microsoft.com/office/infopath/2007/PartnerControls">SVP Marketing and Public Affairs</TermName>
          <TermId xmlns="http://schemas.microsoft.com/office/infopath/2007/PartnerControls">3c451643-81d1-4553-841b-1630206b6b36</TermId>
        </TermInfo>
      </Terms>
    </nd3594618ca347b0830edb8d861d1405>
    <BDCECM_PersonalInformation xmlns="1dec4731-9845-4c5c-9c13-5cbe24bc0acd">false</BDCECM_PersonalInformation>
    <BDCECMMailImportance xmlns="1dec4731-9845-4c5c-9c13-5cbe24bc0acd" xsi:nil="true"/>
    <BDCECMMailOriginalSubject xmlns="1dec4731-9845-4c5c-9c13-5cbe24bc0acd" xsi:nil="true"/>
    <BDCECMMailFrom xmlns="1dec4731-9845-4c5c-9c13-5cbe24bc0acd" xsi:nil="true"/>
    <TaxCatchAll xmlns="1dec4731-9845-4c5c-9c13-5cbe24bc0acd">
      <Value>129</Value>
      <Value>2</Value>
      <Value>1</Value>
    </TaxCatchAl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259ED0-39C9-4290-B383-D66F2D6FB2D0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A69077A9-A39C-440A-916F-ACD6E79B6E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ec4731-9845-4c5c-9c13-5cbe24bc0a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F0135A1-A15B-4C39-80B3-72B2F581ADAC}">
  <ds:schemaRefs>
    <ds:schemaRef ds:uri="http://purl.org/dc/elements/1.1/"/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1dec4731-9845-4c5c-9c13-5cbe24bc0acd"/>
    <ds:schemaRef ds:uri="http://schemas.microsoft.com/office/infopath/2007/PartnerControls"/>
    <ds:schemaRef ds:uri="http://schemas.openxmlformats.org/package/2006/metadata/core-properties"/>
  </ds:schemaRefs>
</ds:datastoreItem>
</file>

<file path=customXml/itemProps4.xml><?xml version="1.0" encoding="utf-8"?>
<ds:datastoreItem xmlns:ds="http://schemas.openxmlformats.org/officeDocument/2006/customXml" ds:itemID="{5AAE496D-2983-424D-9C52-F898E65DF64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24280</TotalTime>
  <Words>1469</Words>
  <Application>Microsoft Macintosh PowerPoint</Application>
  <PresentationFormat>Custom</PresentationFormat>
  <Paragraphs>285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Black</vt:lpstr>
      <vt:lpstr>Calibri</vt:lpstr>
      <vt:lpstr>Wingdings</vt:lpstr>
      <vt:lpstr>BDC Theme 2016</vt:lpstr>
      <vt:lpstr>Comment utiliser ce modèle</vt:lpstr>
      <vt:lpstr>Meilleures pratiques</vt:lpstr>
      <vt:lpstr>Nom de l’entreprise</vt:lpstr>
      <vt:lpstr>Nom de votre entreprise</vt:lpstr>
      <vt:lpstr>Décrivez votre solution</vt:lpstr>
      <vt:lpstr>Marché cible</vt:lpstr>
      <vt:lpstr>Comparaison avec les concurrents</vt:lpstr>
      <vt:lpstr>Étude de cas</vt:lpstr>
      <vt:lpstr>Témoignages</vt:lpstr>
      <vt:lpstr>Ventes et marketing</vt:lpstr>
      <vt:lpstr>Données financières</vt:lpstr>
      <vt:lpstr>Partenaires financiers</vt:lpstr>
      <vt:lpstr>Membres clés de l’équipe</vt:lpstr>
      <vt:lpstr>Feuille de route</vt:lpstr>
      <vt:lpstr>La demande</vt:lpstr>
      <vt:lpstr>Nom de l’entreprise</vt:lpstr>
    </vt:vector>
  </TitlesOfParts>
  <Company>Eunice Renelick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Eunice Renelick</dc:creator>
  <cp:lastModifiedBy>BEAULÉ, Martin (MTL)</cp:lastModifiedBy>
  <cp:revision>750</cp:revision>
  <dcterms:created xsi:type="dcterms:W3CDTF">2016-04-04T08:13:07Z</dcterms:created>
  <dcterms:modified xsi:type="dcterms:W3CDTF">2021-07-19T14:47:33Z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serName">
    <vt:lpwstr>erenelick</vt:lpwstr>
  </property>
  <property fmtid="{D5CDD505-2E9C-101B-9397-08002B2CF9AE}" pid="3" name="ComputerName">
    <vt:lpwstr>DLO0139</vt:lpwstr>
  </property>
  <property fmtid="{D5CDD505-2E9C-101B-9397-08002B2CF9AE}" pid="4" name="ContentTypeId">
    <vt:lpwstr>0x010100C085E17D6B1D4387A3F3C27C8D7960FB006732DBC84B6B4C33BD052CEC2CCF6B2C0017BDA33E53195A488DF6C4FB6C2D19AC</vt:lpwstr>
  </property>
  <property fmtid="{D5CDD505-2E9C-101B-9397-08002B2CF9AE}" pid="5" name="Order">
    <vt:r8>100</vt:r8>
  </property>
  <property fmtid="{D5CDD505-2E9C-101B-9397-08002B2CF9AE}" pid="6" name="BDCECM_DispApprover">
    <vt:lpwstr>2;#VP Marketing ＆ Communication|5abfdd78-a465-471f-a171-4f0ea52b9447</vt:lpwstr>
  </property>
  <property fmtid="{D5CDD505-2E9C-101B-9397-08002B2CF9AE}" pid="7" name="BDCECM_RecordSeries">
    <vt:lpwstr>129;#3540-15 - Branding|0273f517-4ecb-4156-bfae-a4403fdba048</vt:lpwstr>
  </property>
  <property fmtid="{D5CDD505-2E9C-101B-9397-08002B2CF9AE}" pid="8" name="BDCECM_InformationSecurityCategorization">
    <vt:lpwstr>1;#Limited|df490007-b3cd-426a-8013-ffab46985cca</vt:lpwstr>
  </property>
  <property fmtid="{D5CDD505-2E9C-101B-9397-08002B2CF9AE}" pid="9" name="BDCECM_SMCFunc">
    <vt:lpwstr>2;#SVP Marketing and Public Affairs|3c451643-81d1-4553-841b-1630206b6b36</vt:lpwstr>
  </property>
</Properties>
</file>