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5143500" cx="9144000"/>
  <p:notesSz cx="6858000" cy="9144000"/>
  <p:embeddedFontLst>
    <p:embeddedFont>
      <p:font typeface="Muli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font" Target="fonts/Muli-bold.fntdata"/><Relationship Id="rId41" Type="http://schemas.openxmlformats.org/officeDocument/2006/relationships/font" Target="fonts/Muli-regular.fntdata"/><Relationship Id="rId22" Type="http://schemas.openxmlformats.org/officeDocument/2006/relationships/slide" Target="slides/slide17.xml"/><Relationship Id="rId44" Type="http://schemas.openxmlformats.org/officeDocument/2006/relationships/font" Target="fonts/Muli-boldItalic.fntdata"/><Relationship Id="rId21" Type="http://schemas.openxmlformats.org/officeDocument/2006/relationships/slide" Target="slides/slide16.xml"/><Relationship Id="rId43" Type="http://schemas.openxmlformats.org/officeDocument/2006/relationships/font" Target="fonts/Muli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b1a8103e8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6b1a8103e8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6b1a8103e8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6b1a8103e8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Il faut configurer les infos de base de la campagne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b1a8103e8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b1a8103e8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Une fois les infos de base configurées, on peut aller spécifier le fonctionnement des partages sur les réseaux sociaux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b1a8103e8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6b1a8103e8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Ensuite il faut associer la cible.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6b1d1943b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6b1d1943b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 bonne pratique est de faire une campagne = une cible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6b1a8103e8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6b1a8103e8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Pour créer des cibles dans la campagne, il faut aller créer des filtres dans l’onglet Contacts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6b1a8103e8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6b1a8103e8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6b1a8103e8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6b1a8103e8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6b1a8103e8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6b1a8103e8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6b1a8103e8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6b1a8103e8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6b1a8103e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6b1a8103e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Qu’est-ce qu’une infolettre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6b1a8103e8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6b1a8103e8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6b1d1943b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6b1d1943b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6b1d1943b4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6b1d1943b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6b1d1943b4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6b1d1943b4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6b1d1943b4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6b1d1943b4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6b1d1943b4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6b1d1943b4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6b1d1943b4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6b1d1943b4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b1d1943b4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6b1d1943b4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6b1d1943b4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6b1d1943b4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6b1d1943b4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6b1d1943b4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b1a8103e8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b1a8103e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À quoi ça sert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6b1d1943b4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6b1d1943b4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6b1d1943b4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6b1d1943b4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6b1d1943b4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6b1d1943b4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6b1d1943b4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6b1d1943b4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b1d1943b4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b1d1943b4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6b1d1943b4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6b1d1943b4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b1a8103e8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6b1a8103e8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b1a8103e8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6b1a8103e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Vue globale des sections de l’application Infolettres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6b1a8103e8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6b1a8103e8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Vue globale des sections de l’application Infolettres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b1a8103e8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6b1a8103e8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b1a8103e8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6b1a8103e8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 configuration dépend du besoin du client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D’habitude on fait un gabarit général avec toute sorte de structure et de type de contenu pour que ce soit utilisé tout le temps</a:t>
            </a:r>
            <a:br>
              <a:rPr lang="en-GB"/>
            </a:br>
            <a:r>
              <a:rPr lang="en-GB"/>
              <a:t>Par contre on fait plusieurs camapgnes (même gabarit mais cibles différentes)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b1a8103e8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6b1a8103e8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Avant tout il faut configurer les informations de l’envoyeur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12.png"/><Relationship Id="rId7" Type="http://schemas.openxmlformats.org/officeDocument/2006/relationships/image" Target="../media/image30.png"/><Relationship Id="rId8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22.png"/><Relationship Id="rId7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15.png"/><Relationship Id="rId5" Type="http://schemas.openxmlformats.org/officeDocument/2006/relationships/image" Target="../media/image6.png"/><Relationship Id="rId6" Type="http://schemas.openxmlformats.org/officeDocument/2006/relationships/hyperlink" Target="https://developers.facebook.com/tools/debug/sharing/" TargetMode="External"/><Relationship Id="rId7" Type="http://schemas.openxmlformats.org/officeDocument/2006/relationships/hyperlink" Target="https://developers.facebook.com/tools/debug/sharing/" TargetMode="External"/><Relationship Id="rId8" Type="http://schemas.openxmlformats.org/officeDocument/2006/relationships/hyperlink" Target="https://developers.facebook.com/tools/debug/sharing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14.png"/><Relationship Id="rId7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14.png"/><Relationship Id="rId7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2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2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2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2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1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2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2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6275" y="0"/>
            <a:ext cx="91802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2082498" y="1719738"/>
            <a:ext cx="4806300" cy="67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L’application Infolettres</a:t>
            </a:r>
            <a:endParaRPr b="1" sz="3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2096773" y="1138663"/>
            <a:ext cx="4176000" cy="5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C’est l’heure de vous former sur</a:t>
            </a:r>
            <a:endParaRPr sz="2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46" y="4813546"/>
            <a:ext cx="679926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2236" y="459589"/>
            <a:ext cx="679925" cy="67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568946">
            <a:off x="1504309" y="2494487"/>
            <a:ext cx="528359" cy="52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3102012"/>
            <a:ext cx="1662023" cy="19510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>
            <p:ph idx="1" type="subTitle"/>
          </p:nvPr>
        </p:nvSpPr>
        <p:spPr>
          <a:xfrm>
            <a:off x="1759375" y="4727174"/>
            <a:ext cx="4692600" cy="5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3D85C6"/>
                </a:solidFill>
                <a:latin typeface="Muli"/>
                <a:ea typeface="Muli"/>
                <a:cs typeface="Muli"/>
                <a:sym typeface="Muli"/>
              </a:rPr>
              <a:t>Une présentation ben l’fun de Marie Rougier</a:t>
            </a:r>
            <a:endParaRPr sz="1200">
              <a:solidFill>
                <a:srgbClr val="3D85C6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555555"/>
                </a:solidFill>
              </a:rPr>
              <a:t>Étape 2 : Créer un gabarit</a:t>
            </a:r>
            <a:endParaRPr b="1">
              <a:solidFill>
                <a:srgbClr val="555555"/>
              </a:solidFill>
            </a:endParaRPr>
          </a:p>
        </p:txBody>
      </p:sp>
      <p:pic>
        <p:nvPicPr>
          <p:cNvPr id="145" name="Google Shape;14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46" y="4813546"/>
            <a:ext cx="679926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46" y="4813546"/>
            <a:ext cx="679926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7175" y="233200"/>
            <a:ext cx="486450" cy="48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2"/>
          <p:cNvSpPr/>
          <p:nvPr/>
        </p:nvSpPr>
        <p:spPr>
          <a:xfrm>
            <a:off x="795175" y="1280250"/>
            <a:ext cx="7231500" cy="3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7C15"/>
                </a:solidFill>
                <a:latin typeface="Muli"/>
                <a:ea typeface="Muli"/>
                <a:cs typeface="Muli"/>
                <a:sym typeface="Muli"/>
              </a:rPr>
              <a:t>Configuration du template d’infolettre</a:t>
            </a:r>
            <a:endParaRPr b="1" sz="2200">
              <a:solidFill>
                <a:srgbClr val="FF7C1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FF7C1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Gabarit &gt; Créer un gabarit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HTML vs Intelligent (choisir Intelligent)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Configuration des zones similaire </a:t>
            </a:r>
            <a:b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</a:b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au CMS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Style : infolettre vs zones</a:t>
            </a:r>
            <a:b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</a:b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⇒ Michèle et Viviane sont vos amies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149" name="Google Shape;149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785356">
            <a:off x="5058955" y="3746913"/>
            <a:ext cx="1159992" cy="1160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247905">
            <a:off x="6475663" y="3213337"/>
            <a:ext cx="1092666" cy="1092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49400" y="1950400"/>
            <a:ext cx="3415450" cy="89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555555"/>
                </a:solidFill>
              </a:rPr>
              <a:t>Étape 3 : Créer une campagne</a:t>
            </a:r>
            <a:endParaRPr>
              <a:solidFill>
                <a:srgbClr val="555555"/>
              </a:solidFill>
            </a:endParaRPr>
          </a:p>
        </p:txBody>
      </p:sp>
      <p:pic>
        <p:nvPicPr>
          <p:cNvPr id="158" name="Google Shape;15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46" y="4813546"/>
            <a:ext cx="679926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46" y="4813546"/>
            <a:ext cx="679926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54375" y="233200"/>
            <a:ext cx="486450" cy="48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3"/>
          <p:cNvSpPr/>
          <p:nvPr/>
        </p:nvSpPr>
        <p:spPr>
          <a:xfrm>
            <a:off x="795175" y="1280250"/>
            <a:ext cx="7231500" cy="3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7C15"/>
                </a:solidFill>
                <a:latin typeface="Muli"/>
                <a:ea typeface="Muli"/>
                <a:cs typeface="Muli"/>
                <a:sym typeface="Muli"/>
              </a:rPr>
              <a:t>Config de base d’une campagne</a:t>
            </a:r>
            <a:br>
              <a:rPr b="1" lang="en-GB" sz="2200">
                <a:solidFill>
                  <a:srgbClr val="FF7C15"/>
                </a:solidFill>
                <a:latin typeface="Muli"/>
                <a:ea typeface="Muli"/>
                <a:cs typeface="Muli"/>
                <a:sym typeface="Muli"/>
              </a:rPr>
            </a:b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Associer le gabarit à la campagne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Nom de la campagne (interne)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Nom et courriel de l’expéditeur (public)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Ne pas permettre le désabonnement : </a:t>
            </a:r>
            <a:b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</a:b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ne pas cocher</a:t>
            </a:r>
            <a:endParaRPr sz="1900">
              <a:solidFill>
                <a:srgbClr val="FF0000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Version web : toujours cocher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Limiter les envois aux : aucune limitation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162" name="Google Shape;162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39548" y="1208123"/>
            <a:ext cx="1448900" cy="3767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64650" y="1208125"/>
            <a:ext cx="1528981" cy="235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555555"/>
                </a:solidFill>
              </a:rPr>
              <a:t>Étape 3 : Créer une campagne</a:t>
            </a:r>
            <a:endParaRPr>
              <a:solidFill>
                <a:srgbClr val="55555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555555"/>
              </a:solidFill>
            </a:endParaRPr>
          </a:p>
        </p:txBody>
      </p:sp>
      <p:pic>
        <p:nvPicPr>
          <p:cNvPr id="170" name="Google Shape;17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46" y="4813546"/>
            <a:ext cx="679926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46" y="4813546"/>
            <a:ext cx="679926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78175" y="309400"/>
            <a:ext cx="486450" cy="48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4"/>
          <p:cNvSpPr/>
          <p:nvPr/>
        </p:nvSpPr>
        <p:spPr>
          <a:xfrm>
            <a:off x="795175" y="1280250"/>
            <a:ext cx="7231500" cy="3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2200">
                <a:solidFill>
                  <a:srgbClr val="FF7C15"/>
                </a:solidFill>
                <a:latin typeface="Muli"/>
                <a:ea typeface="Muli"/>
                <a:cs typeface="Muli"/>
                <a:sym typeface="Muli"/>
              </a:rPr>
              <a:t>Les réseaux sociaux d’une campagne</a:t>
            </a:r>
            <a:endParaRPr b="1" sz="2200">
              <a:solidFill>
                <a:srgbClr val="FF7C1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Permet au destinataire de</a:t>
            </a:r>
            <a:b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</a:b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partager l’infolettre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Image de partage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○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Ne pas oublier de la</a:t>
            </a:r>
            <a:b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</a:b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changer pour le logo</a:t>
            </a:r>
            <a:b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</a:b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du client !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600*315 (200*200 min)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Pour debugger le preview</a:t>
            </a:r>
            <a:b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</a:br>
            <a:r>
              <a:rPr lang="en-GB" sz="1900" u="sng">
                <a:solidFill>
                  <a:srgbClr val="FF7C15"/>
                </a:solidFill>
                <a:latin typeface="Muli"/>
                <a:ea typeface="Muli"/>
                <a:cs typeface="Muli"/>
                <a:sym typeface="Muli"/>
                <a:hlinkClick r:id="rId6"/>
              </a:rPr>
              <a:t>https://developers.facebook.</a:t>
            </a:r>
            <a:br>
              <a:rPr lang="en-GB" sz="1900" u="sng">
                <a:solidFill>
                  <a:srgbClr val="FF7C15"/>
                </a:solidFill>
                <a:latin typeface="Muli"/>
                <a:ea typeface="Muli"/>
                <a:cs typeface="Muli"/>
                <a:sym typeface="Muli"/>
                <a:hlinkClick r:id="rId7"/>
              </a:rPr>
            </a:br>
            <a:r>
              <a:rPr lang="en-GB" sz="1900" u="sng">
                <a:solidFill>
                  <a:srgbClr val="FF7C15"/>
                </a:solidFill>
                <a:latin typeface="Muli"/>
                <a:ea typeface="Muli"/>
                <a:cs typeface="Muli"/>
                <a:sym typeface="Muli"/>
                <a:hlinkClick r:id="rId8"/>
              </a:rPr>
              <a:t>com/tools/debug/sharing/</a:t>
            </a:r>
            <a:endParaRPr b="1" sz="1900">
              <a:solidFill>
                <a:srgbClr val="FF7C1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</a:b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174" name="Google Shape;174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662100" y="1952850"/>
            <a:ext cx="3835200" cy="22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555555"/>
                </a:solidFill>
              </a:rPr>
              <a:t>Étape 3 : Créer une campagne</a:t>
            </a:r>
            <a:endParaRPr>
              <a:solidFill>
                <a:srgbClr val="55555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555555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555555"/>
              </a:solidFill>
            </a:endParaRPr>
          </a:p>
        </p:txBody>
      </p:sp>
      <p:pic>
        <p:nvPicPr>
          <p:cNvPr id="181" name="Google Shape;18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46" y="4813546"/>
            <a:ext cx="679926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46" y="4813546"/>
            <a:ext cx="679926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54375" y="233200"/>
            <a:ext cx="486450" cy="48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5"/>
          <p:cNvSpPr/>
          <p:nvPr/>
        </p:nvSpPr>
        <p:spPr>
          <a:xfrm>
            <a:off x="795175" y="1280250"/>
            <a:ext cx="7231500" cy="3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2200">
                <a:solidFill>
                  <a:srgbClr val="FF7C15"/>
                </a:solidFill>
                <a:latin typeface="Muli"/>
                <a:ea typeface="Muli"/>
                <a:cs typeface="Muli"/>
                <a:sym typeface="Muli"/>
              </a:rPr>
              <a:t>La ou les cibles d’une campagne</a:t>
            </a:r>
            <a:endParaRPr b="1" sz="2200">
              <a:solidFill>
                <a:srgbClr val="FF7C1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Dans l’onglet Cible, ajouter un ou plusieurs filtres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⇒ Il faut aller configurer les filtres pour finaliser la configuration d’une campagne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</a:b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185" name="Google Shape;185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28913" y="2528700"/>
            <a:ext cx="5819775" cy="59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555555"/>
                </a:solidFill>
              </a:rPr>
              <a:t>Étape 3 : Créer une campagne</a:t>
            </a:r>
            <a:endParaRPr>
              <a:solidFill>
                <a:srgbClr val="55555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555555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555555"/>
              </a:solidFill>
            </a:endParaRPr>
          </a:p>
        </p:txBody>
      </p:sp>
      <p:pic>
        <p:nvPicPr>
          <p:cNvPr id="192" name="Google Shape;19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46" y="4813546"/>
            <a:ext cx="679926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46" y="4813546"/>
            <a:ext cx="679926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54375" y="233200"/>
            <a:ext cx="486450" cy="48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6"/>
          <p:cNvSpPr/>
          <p:nvPr/>
        </p:nvSpPr>
        <p:spPr>
          <a:xfrm>
            <a:off x="795175" y="1280250"/>
            <a:ext cx="7231500" cy="3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2200">
                <a:solidFill>
                  <a:srgbClr val="FF7C15"/>
                </a:solidFill>
                <a:latin typeface="Muli"/>
                <a:ea typeface="Muli"/>
                <a:cs typeface="Muli"/>
                <a:sym typeface="Muli"/>
              </a:rPr>
              <a:t>Cible et Campagne : bonne pratique</a:t>
            </a:r>
            <a:endParaRPr b="1" sz="2200">
              <a:solidFill>
                <a:srgbClr val="FF7C1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1 campagne = 1 cible. 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Parfois on change la cible temporairement, plutôt que recréer une nouvelle campagne. 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⇒ Possible mais génère souvent des erreurs (prochaine infolettre issue de la campagne est envoyée à la mauvaise cible)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⇒ Les performances sont difficilement comparables d’une infolettre à l’autre (pas la même cible et le même type de contenu)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</a:b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555555"/>
                </a:solidFill>
              </a:rPr>
              <a:t>Étape 4 - Créer des cibles</a:t>
            </a:r>
            <a:endParaRPr/>
          </a:p>
        </p:txBody>
      </p:sp>
      <p:pic>
        <p:nvPicPr>
          <p:cNvPr id="202" name="Google Shape;20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46" y="4813546"/>
            <a:ext cx="679926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46" y="4813546"/>
            <a:ext cx="679926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73375" y="309400"/>
            <a:ext cx="486450" cy="48645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7"/>
          <p:cNvSpPr/>
          <p:nvPr/>
        </p:nvSpPr>
        <p:spPr>
          <a:xfrm>
            <a:off x="795175" y="1204050"/>
            <a:ext cx="7647600" cy="3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2200">
                <a:solidFill>
                  <a:srgbClr val="FF7C15"/>
                </a:solidFill>
                <a:latin typeface="Muli"/>
                <a:ea typeface="Muli"/>
                <a:cs typeface="Muli"/>
                <a:sym typeface="Muli"/>
              </a:rPr>
              <a:t>Utiliser les filtres</a:t>
            </a:r>
            <a:endParaRPr b="1" sz="2200">
              <a:solidFill>
                <a:srgbClr val="FF7C1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Les cibles sont des types de contacts ou listes de diffusion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Sont définies par des filtres, basés sur des champs personnalisés ou des groupes dans l’onglet Contacts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206" name="Google Shape;206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1938" y="2833688"/>
            <a:ext cx="8620125" cy="206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555555"/>
                </a:solidFill>
              </a:rPr>
              <a:t>Étape 4 - Créer des cibles</a:t>
            </a:r>
            <a:endParaRPr b="1">
              <a:solidFill>
                <a:srgbClr val="555555"/>
              </a:solidFill>
            </a:endParaRPr>
          </a:p>
        </p:txBody>
      </p:sp>
      <p:pic>
        <p:nvPicPr>
          <p:cNvPr id="213" name="Google Shape;21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46" y="4813546"/>
            <a:ext cx="679926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46" y="4813546"/>
            <a:ext cx="679926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49575" y="233200"/>
            <a:ext cx="486450" cy="486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8"/>
          <p:cNvSpPr/>
          <p:nvPr/>
        </p:nvSpPr>
        <p:spPr>
          <a:xfrm>
            <a:off x="795175" y="1204050"/>
            <a:ext cx="7647600" cy="3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2200">
                <a:solidFill>
                  <a:srgbClr val="FF7C15"/>
                </a:solidFill>
                <a:latin typeface="Muli"/>
                <a:ea typeface="Muli"/>
                <a:cs typeface="Muli"/>
                <a:sym typeface="Muli"/>
              </a:rPr>
              <a:t>À propos des groupes </a:t>
            </a:r>
            <a:r>
              <a:rPr b="1" lang="en-GB" sz="1200">
                <a:solidFill>
                  <a:srgbClr val="FF7C15"/>
                </a:solidFill>
                <a:latin typeface="Muli"/>
                <a:ea typeface="Muli"/>
                <a:cs typeface="Muli"/>
                <a:sym typeface="Muli"/>
              </a:rPr>
              <a:t>(good job Alessandro!)</a:t>
            </a:r>
            <a:endParaRPr sz="12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Synchronisent les contacts entre Yapla et l’application Infolettres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Les contacts sont automatiquement taggés avec le(s) groupe(s)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Liste des groupes : par événement, objet, type d’adhésion, campagne de dons, groupe personnalisé</a:t>
            </a:r>
            <a:b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</a:br>
            <a:r>
              <a:rPr lang="en-GB" sz="12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(mettre des noms claires pour s’y retrouver !)</a:t>
            </a:r>
            <a:endParaRPr sz="12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⇒ Les groupes évitent de créer des listes d’envoi manuellement pour communiquer avec des contacts précis. C’est la vie !</a:t>
            </a:r>
            <a:b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</a:b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555555"/>
                </a:solidFill>
              </a:rPr>
              <a:t>Étape 4 - Créer des cibles</a:t>
            </a:r>
            <a:endParaRPr b="1">
              <a:solidFill>
                <a:srgbClr val="555555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555555"/>
              </a:solidFill>
            </a:endParaRPr>
          </a:p>
        </p:txBody>
      </p:sp>
      <p:pic>
        <p:nvPicPr>
          <p:cNvPr id="223" name="Google Shape;22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46" y="4813546"/>
            <a:ext cx="679926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46" y="4813546"/>
            <a:ext cx="679926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73375" y="233200"/>
            <a:ext cx="486450" cy="486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9"/>
          <p:cNvSpPr/>
          <p:nvPr/>
        </p:nvSpPr>
        <p:spPr>
          <a:xfrm>
            <a:off x="795175" y="1204050"/>
            <a:ext cx="7647600" cy="3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2200">
                <a:solidFill>
                  <a:srgbClr val="FF7C15"/>
                </a:solidFill>
                <a:latin typeface="Muli"/>
                <a:ea typeface="Muli"/>
                <a:cs typeface="Muli"/>
                <a:sym typeface="Muli"/>
              </a:rPr>
              <a:t>Créer des filtres avec les groupes</a:t>
            </a:r>
            <a:endParaRPr b="1" sz="2200">
              <a:solidFill>
                <a:srgbClr val="FF7C1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Contacts &gt; Filtres simples &gt; Ajouter un filtre simple 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Dans Champ sur lequel appliquer le filtre, choisir Groupe Yapla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Sélectionner le groupe concerné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227" name="Google Shape;227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" y="2900363"/>
            <a:ext cx="8382000" cy="178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555555"/>
                </a:solidFill>
              </a:rPr>
              <a:t>Étape 4 - Créer des cibles</a:t>
            </a:r>
            <a:endParaRPr b="1">
              <a:solidFill>
                <a:srgbClr val="555555"/>
              </a:solidFill>
            </a:endParaRPr>
          </a:p>
        </p:txBody>
      </p:sp>
      <p:pic>
        <p:nvPicPr>
          <p:cNvPr id="234" name="Google Shape;23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46" y="4813546"/>
            <a:ext cx="679926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46" y="4813546"/>
            <a:ext cx="679926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73375" y="233200"/>
            <a:ext cx="486450" cy="48645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0"/>
          <p:cNvSpPr/>
          <p:nvPr/>
        </p:nvSpPr>
        <p:spPr>
          <a:xfrm>
            <a:off x="795175" y="1204050"/>
            <a:ext cx="7647600" cy="3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2200">
                <a:solidFill>
                  <a:srgbClr val="FF7C15"/>
                </a:solidFill>
                <a:latin typeface="Muli"/>
                <a:ea typeface="Muli"/>
                <a:cs typeface="Muli"/>
                <a:sym typeface="Muli"/>
              </a:rPr>
              <a:t>Créer des filtres avec les champs personnalisés</a:t>
            </a:r>
            <a:endParaRPr b="1" sz="2200">
              <a:solidFill>
                <a:srgbClr val="FF7C1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Contacts &gt; Champs personnalisés &gt; Ajouter un champ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Choisir le type de données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○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Reco : case à cocher (évite les erreurs)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Filtres simples &gt; Ajouter un filtre &gt; </a:t>
            </a:r>
            <a:b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</a:b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sélectionner le champ sur lequel appliquer</a:t>
            </a:r>
            <a:b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</a:b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le filtre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238" name="Google Shape;238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35150" y="2266950"/>
            <a:ext cx="1214425" cy="24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36925" y="3684297"/>
            <a:ext cx="3285825" cy="126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555555"/>
                </a:solidFill>
              </a:rPr>
              <a:t>Étape 4 - Créer des cibles</a:t>
            </a:r>
            <a:endParaRPr b="1">
              <a:solidFill>
                <a:srgbClr val="555555"/>
              </a:solidFill>
            </a:endParaRPr>
          </a:p>
        </p:txBody>
      </p:sp>
      <p:pic>
        <p:nvPicPr>
          <p:cNvPr id="246" name="Google Shape;24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46" y="4813546"/>
            <a:ext cx="679926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46" y="4813546"/>
            <a:ext cx="679926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73375" y="233200"/>
            <a:ext cx="486450" cy="48645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1"/>
          <p:cNvSpPr/>
          <p:nvPr/>
        </p:nvSpPr>
        <p:spPr>
          <a:xfrm>
            <a:off x="795175" y="1204050"/>
            <a:ext cx="7647600" cy="3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2200">
                <a:solidFill>
                  <a:srgbClr val="FF7C15"/>
                </a:solidFill>
                <a:latin typeface="Muli"/>
                <a:ea typeface="Muli"/>
                <a:cs typeface="Muli"/>
                <a:sym typeface="Muli"/>
              </a:rPr>
              <a:t>Utiliser les champs personnalisés</a:t>
            </a:r>
            <a:endParaRPr b="1" sz="2200">
              <a:solidFill>
                <a:srgbClr val="FF7C1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Contacts &gt; Champs personnalisés &gt; Ajouter un champ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Choisir le type de données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○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Reco : case à cocher (évite les erreurs)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Filtres simples &gt; Ajouter un filtre &gt; </a:t>
            </a:r>
            <a:b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</a:b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sélectionner le champ sur lequel appliquer</a:t>
            </a:r>
            <a:b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</a:b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le filtre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250" name="Google Shape;250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35150" y="2571750"/>
            <a:ext cx="1214425" cy="24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36925" y="3760497"/>
            <a:ext cx="3285825" cy="126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555555"/>
                </a:solidFill>
              </a:rPr>
              <a:t>Introduction</a:t>
            </a: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46" y="4813546"/>
            <a:ext cx="679926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46" y="4813546"/>
            <a:ext cx="679926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90616" y="263244"/>
            <a:ext cx="486450" cy="4864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/>
          <p:nvPr/>
        </p:nvSpPr>
        <p:spPr>
          <a:xfrm>
            <a:off x="1028700" y="1280250"/>
            <a:ext cx="6971400" cy="3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200">
                <a:solidFill>
                  <a:srgbClr val="FF7C15"/>
                </a:solidFill>
                <a:latin typeface="Muli"/>
                <a:ea typeface="Muli"/>
                <a:cs typeface="Muli"/>
                <a:sym typeface="Muli"/>
              </a:rPr>
              <a:t>Les infolettres, c’est la vie</a:t>
            </a:r>
            <a:endParaRPr b="1" sz="2200">
              <a:solidFill>
                <a:srgbClr val="FF7C1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Une application de mass mailing. 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○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Envoyer des mails à un grand nombre de personnes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○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Éviter les limitations des services (Gmail, Outlook)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○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Mesurer le résultat des efforts de comm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○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Un outil marketing incontournable </a:t>
            </a:r>
            <a:b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</a:b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⇒ tous nos clients devraient envoyer des infolettres  ⇒ opportunité d’accompagnement non négligeable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555555"/>
                </a:solidFill>
              </a:rPr>
              <a:t>Étape 4 - Créer des cibles</a:t>
            </a:r>
            <a:endParaRPr b="1">
              <a:solidFill>
                <a:srgbClr val="555555"/>
              </a:solidFill>
            </a:endParaRPr>
          </a:p>
        </p:txBody>
      </p:sp>
      <p:pic>
        <p:nvPicPr>
          <p:cNvPr id="258" name="Google Shape;25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46" y="4813546"/>
            <a:ext cx="679926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46" y="4813546"/>
            <a:ext cx="679926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73375" y="233200"/>
            <a:ext cx="486450" cy="48645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2"/>
          <p:cNvSpPr/>
          <p:nvPr/>
        </p:nvSpPr>
        <p:spPr>
          <a:xfrm>
            <a:off x="795175" y="1204050"/>
            <a:ext cx="7647600" cy="3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2200">
                <a:solidFill>
                  <a:srgbClr val="FF7C15"/>
                </a:solidFill>
                <a:latin typeface="Muli"/>
                <a:ea typeface="Muli"/>
                <a:cs typeface="Muli"/>
                <a:sym typeface="Muli"/>
              </a:rPr>
              <a:t>Créer des filtres complexes</a:t>
            </a:r>
            <a:endParaRPr b="1" sz="2200">
              <a:solidFill>
                <a:srgbClr val="FF7C1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Combinaison des filtres simples (‘’et’’)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Onglet Filtres complexes &gt; Ajouter un filtre</a:t>
            </a:r>
            <a:b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</a:b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complexe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262" name="Google Shape;262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28950" y="2647950"/>
            <a:ext cx="2463725" cy="208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555555"/>
                </a:solidFill>
              </a:rPr>
              <a:t>Étape 4 - Créer des cibles</a:t>
            </a:r>
            <a:endParaRPr b="1">
              <a:solidFill>
                <a:srgbClr val="555555"/>
              </a:solidFill>
            </a:endParaRPr>
          </a:p>
        </p:txBody>
      </p:sp>
      <p:pic>
        <p:nvPicPr>
          <p:cNvPr id="269" name="Google Shape;26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46" y="4813546"/>
            <a:ext cx="679926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46" y="4813546"/>
            <a:ext cx="679926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73375" y="233200"/>
            <a:ext cx="486450" cy="48645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3"/>
          <p:cNvSpPr/>
          <p:nvPr/>
        </p:nvSpPr>
        <p:spPr>
          <a:xfrm>
            <a:off x="795175" y="1204050"/>
            <a:ext cx="7647600" cy="3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2200">
                <a:solidFill>
                  <a:srgbClr val="FF7C15"/>
                </a:solidFill>
                <a:latin typeface="Muli"/>
                <a:ea typeface="Muli"/>
                <a:cs typeface="Muli"/>
                <a:sym typeface="Muli"/>
              </a:rPr>
              <a:t>Visualiser les listes de diffusion</a:t>
            </a:r>
            <a:endParaRPr b="1" sz="2200">
              <a:solidFill>
                <a:srgbClr val="FF7C1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Onglet Contacts &gt; Filtre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Ne pas oublier d’associer le filtre à la campagne !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273" name="Google Shape;273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1925" y="2642813"/>
            <a:ext cx="8620125" cy="206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555555"/>
                </a:solidFill>
              </a:rPr>
              <a:t>Étape 5 - Import des contacts</a:t>
            </a:r>
            <a:endParaRPr b="1">
              <a:solidFill>
                <a:srgbClr val="555555"/>
              </a:solidFill>
            </a:endParaRPr>
          </a:p>
        </p:txBody>
      </p:sp>
      <p:pic>
        <p:nvPicPr>
          <p:cNvPr id="280" name="Google Shape;28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46" y="4813546"/>
            <a:ext cx="679926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46" y="4813546"/>
            <a:ext cx="679926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5775" y="233200"/>
            <a:ext cx="486450" cy="48645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4"/>
          <p:cNvSpPr/>
          <p:nvPr/>
        </p:nvSpPr>
        <p:spPr>
          <a:xfrm>
            <a:off x="795175" y="1204050"/>
            <a:ext cx="7647600" cy="3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2200">
                <a:solidFill>
                  <a:srgbClr val="FF7C15"/>
                </a:solidFill>
                <a:latin typeface="Muli"/>
                <a:ea typeface="Muli"/>
                <a:cs typeface="Muli"/>
                <a:sym typeface="Muli"/>
              </a:rPr>
              <a:t>La synchronisation automatique</a:t>
            </a:r>
            <a:endParaRPr b="1" sz="2200">
              <a:solidFill>
                <a:srgbClr val="FF7C1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Onglet Contacts &gt; Import des contacts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Les contacts et groupes se synchronisent </a:t>
            </a:r>
            <a:r>
              <a:rPr b="1"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avant chaque envoi 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Pour forcer la synchronisation</a:t>
            </a: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, utiliser ‘’Synchroniser’’</a:t>
            </a: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284" name="Google Shape;284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99421" y="2899021"/>
            <a:ext cx="4075125" cy="2015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5" name="Google Shape;285;p34"/>
          <p:cNvCxnSpPr/>
          <p:nvPr/>
        </p:nvCxnSpPr>
        <p:spPr>
          <a:xfrm rot="10800000">
            <a:off x="3907825" y="4731600"/>
            <a:ext cx="3405600" cy="20100"/>
          </a:xfrm>
          <a:prstGeom prst="straightConnector1">
            <a:avLst/>
          </a:prstGeom>
          <a:noFill/>
          <a:ln cap="flat" cmpd="sng" w="38100">
            <a:solidFill>
              <a:srgbClr val="FF7C15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555555"/>
                </a:solidFill>
              </a:rPr>
              <a:t>Étape 5 - Import des contacts</a:t>
            </a:r>
            <a:endParaRPr b="1">
              <a:solidFill>
                <a:srgbClr val="555555"/>
              </a:solidFill>
            </a:endParaRPr>
          </a:p>
        </p:txBody>
      </p:sp>
      <p:pic>
        <p:nvPicPr>
          <p:cNvPr id="292" name="Google Shape;29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46" y="4813546"/>
            <a:ext cx="679926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46" y="4813546"/>
            <a:ext cx="679926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5775" y="233200"/>
            <a:ext cx="486450" cy="48645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5"/>
          <p:cNvSpPr/>
          <p:nvPr/>
        </p:nvSpPr>
        <p:spPr>
          <a:xfrm>
            <a:off x="795175" y="1204050"/>
            <a:ext cx="7647600" cy="3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2200">
                <a:solidFill>
                  <a:srgbClr val="FF7C15"/>
                </a:solidFill>
                <a:latin typeface="Muli"/>
                <a:ea typeface="Muli"/>
                <a:cs typeface="Muli"/>
                <a:sym typeface="Muli"/>
              </a:rPr>
              <a:t>La synchronisation automatique - fonctionnement</a:t>
            </a:r>
            <a:endParaRPr b="1" sz="2200">
              <a:solidFill>
                <a:srgbClr val="FF7C1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La synchronisation automatique fonctionne si 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○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Si les applications sont synchronisées avec l’application Contacts (à voir dans chaque application)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○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Si la synchronisation entre Contacts et Infolettres est activée 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296" name="Google Shape;296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40996" y="3051421"/>
            <a:ext cx="4075125" cy="2015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7" name="Google Shape;297;p35"/>
          <p:cNvCxnSpPr/>
          <p:nvPr/>
        </p:nvCxnSpPr>
        <p:spPr>
          <a:xfrm rot="10800000">
            <a:off x="6728600" y="4539150"/>
            <a:ext cx="1185600" cy="10200"/>
          </a:xfrm>
          <a:prstGeom prst="straightConnector1">
            <a:avLst/>
          </a:prstGeom>
          <a:noFill/>
          <a:ln cap="flat" cmpd="sng" w="38100">
            <a:solidFill>
              <a:srgbClr val="FF7C15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555555"/>
                </a:solidFill>
              </a:rPr>
              <a:t>Étape 5 - Import des contacts</a:t>
            </a:r>
            <a:endParaRPr b="1">
              <a:solidFill>
                <a:srgbClr val="555555"/>
              </a:solidFill>
            </a:endParaRPr>
          </a:p>
        </p:txBody>
      </p:sp>
      <p:pic>
        <p:nvPicPr>
          <p:cNvPr id="304" name="Google Shape;30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46" y="4813546"/>
            <a:ext cx="679926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46" y="4813546"/>
            <a:ext cx="679926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5775" y="233200"/>
            <a:ext cx="486450" cy="48645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36"/>
          <p:cNvSpPr/>
          <p:nvPr/>
        </p:nvSpPr>
        <p:spPr>
          <a:xfrm>
            <a:off x="795175" y="1204050"/>
            <a:ext cx="7647600" cy="3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2200">
                <a:solidFill>
                  <a:srgbClr val="FF7C15"/>
                </a:solidFill>
                <a:latin typeface="Muli"/>
                <a:ea typeface="Muli"/>
                <a:cs typeface="Muli"/>
                <a:sym typeface="Muli"/>
              </a:rPr>
              <a:t>Importer des contacts externes à Yapla</a:t>
            </a:r>
            <a:endParaRPr b="1" sz="2200">
              <a:solidFill>
                <a:srgbClr val="FF7C1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Onglet Contacts &gt; Import des contacts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Similaire à l’import des membres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Toujours au min un courriel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308" name="Google Shape;308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76100" y="3094137"/>
            <a:ext cx="3715900" cy="1166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555555"/>
                </a:solidFill>
              </a:rPr>
              <a:t>Étape 5 - Import des contacts</a:t>
            </a:r>
            <a:endParaRPr b="1">
              <a:solidFill>
                <a:srgbClr val="555555"/>
              </a:solidFill>
            </a:endParaRPr>
          </a:p>
        </p:txBody>
      </p:sp>
      <p:pic>
        <p:nvPicPr>
          <p:cNvPr id="315" name="Google Shape;31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46" y="4813546"/>
            <a:ext cx="679926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46" y="4813546"/>
            <a:ext cx="679926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5775" y="233200"/>
            <a:ext cx="486450" cy="48645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37"/>
          <p:cNvSpPr/>
          <p:nvPr/>
        </p:nvSpPr>
        <p:spPr>
          <a:xfrm>
            <a:off x="795175" y="1204050"/>
            <a:ext cx="7647600" cy="3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2200">
                <a:solidFill>
                  <a:srgbClr val="FF7C15"/>
                </a:solidFill>
                <a:latin typeface="Muli"/>
                <a:ea typeface="Muli"/>
                <a:cs typeface="Muli"/>
                <a:sym typeface="Muli"/>
              </a:rPr>
              <a:t>Importer des contacts externes à Yapla</a:t>
            </a:r>
            <a:endParaRPr b="1" sz="2200">
              <a:solidFill>
                <a:srgbClr val="FF7C1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La case permet de mettre à jour le contenu du champ pour l’</a:t>
            </a:r>
            <a:b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</a:b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ensemble des contacts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Un contact s’ajoute à un filtre seulement si le champ concerné est rempli de la bonne façon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Pour le tagger avec un groupe, il faut l’importer dans l’application concernée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319" name="Google Shape;319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90038" y="3877663"/>
            <a:ext cx="5857875" cy="63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555555"/>
                </a:solidFill>
              </a:rPr>
              <a:t>Étape 6 - Créer une infolettre</a:t>
            </a:r>
            <a:endParaRPr b="1">
              <a:solidFill>
                <a:srgbClr val="555555"/>
              </a:solidFill>
            </a:endParaRPr>
          </a:p>
        </p:txBody>
      </p:sp>
      <p:pic>
        <p:nvPicPr>
          <p:cNvPr id="326" name="Google Shape;32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46" y="4813546"/>
            <a:ext cx="679926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46" y="4813546"/>
            <a:ext cx="679926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5775" y="233200"/>
            <a:ext cx="486450" cy="48645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8"/>
          <p:cNvSpPr/>
          <p:nvPr/>
        </p:nvSpPr>
        <p:spPr>
          <a:xfrm>
            <a:off x="795175" y="1204050"/>
            <a:ext cx="7647600" cy="3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2200">
                <a:solidFill>
                  <a:srgbClr val="FF7C15"/>
                </a:solidFill>
                <a:latin typeface="Muli"/>
                <a:ea typeface="Muli"/>
                <a:cs typeface="Muli"/>
                <a:sym typeface="Muli"/>
              </a:rPr>
              <a:t>C’est l’heure de communiquer !</a:t>
            </a:r>
            <a:endParaRPr b="1" sz="2200">
              <a:solidFill>
                <a:srgbClr val="FF7C1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Campagne &gt; créer une infolettre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Ceci permet de reprendre le gabarit et la liste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Définir le sujet, complément et le mode d’envoi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330" name="Google Shape;330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6775" y="2975363"/>
            <a:ext cx="7696200" cy="193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555555"/>
                </a:solidFill>
              </a:rPr>
              <a:t>Étape 6 - Créer une infolettre</a:t>
            </a:r>
            <a:endParaRPr b="1">
              <a:solidFill>
                <a:srgbClr val="555555"/>
              </a:solidFill>
            </a:endParaRPr>
          </a:p>
        </p:txBody>
      </p:sp>
      <p:pic>
        <p:nvPicPr>
          <p:cNvPr id="337" name="Google Shape;33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46" y="4813546"/>
            <a:ext cx="679926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46" y="4813546"/>
            <a:ext cx="679926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5775" y="233200"/>
            <a:ext cx="486450" cy="48645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39"/>
          <p:cNvSpPr/>
          <p:nvPr/>
        </p:nvSpPr>
        <p:spPr>
          <a:xfrm>
            <a:off x="795175" y="1204050"/>
            <a:ext cx="7647600" cy="3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2200">
                <a:solidFill>
                  <a:srgbClr val="FF7C15"/>
                </a:solidFill>
                <a:latin typeface="Muli"/>
                <a:ea typeface="Muli"/>
                <a:cs typeface="Muli"/>
                <a:sym typeface="Muli"/>
              </a:rPr>
              <a:t>Personnaliser l’infolettre</a:t>
            </a:r>
            <a:endParaRPr b="1" sz="2200">
              <a:solidFill>
                <a:srgbClr val="FF7C1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Vérifier les réseaux sociaux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Personnalisation du style / structure si nécessaire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○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L’infolettre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○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La ligne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○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La zone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341" name="Google Shape;341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6550" y="3353599"/>
            <a:ext cx="8177351" cy="144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555555"/>
                </a:solidFill>
              </a:rPr>
              <a:t>Étape 6 - Créer une infolettre</a:t>
            </a:r>
            <a:endParaRPr b="1">
              <a:solidFill>
                <a:srgbClr val="555555"/>
              </a:solidFill>
            </a:endParaRPr>
          </a:p>
        </p:txBody>
      </p:sp>
      <p:pic>
        <p:nvPicPr>
          <p:cNvPr id="348" name="Google Shape;34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46" y="4813546"/>
            <a:ext cx="679926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46" y="4813546"/>
            <a:ext cx="679926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5775" y="233200"/>
            <a:ext cx="486450" cy="48645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40"/>
          <p:cNvSpPr/>
          <p:nvPr/>
        </p:nvSpPr>
        <p:spPr>
          <a:xfrm>
            <a:off x="795175" y="1204050"/>
            <a:ext cx="7647600" cy="3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2200">
                <a:solidFill>
                  <a:srgbClr val="FF7C15"/>
                </a:solidFill>
                <a:latin typeface="Muli"/>
                <a:ea typeface="Muli"/>
                <a:cs typeface="Muli"/>
                <a:sym typeface="Muli"/>
              </a:rPr>
              <a:t>Type de module</a:t>
            </a:r>
            <a:endParaRPr b="1" sz="2200">
              <a:solidFill>
                <a:srgbClr val="FF7C1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HTML = texte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Image = png, jpg, gif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○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Pas de vidéos = un screenshot avec un lien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Articles et Événements Yapla 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○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Fait gagner du temps !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○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Attention à l’habillage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352" name="Google Shape;352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22575" y="2779900"/>
            <a:ext cx="3625175" cy="195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555555"/>
                </a:solidFill>
              </a:rPr>
              <a:t>Étape 6 - Créer une infolettre</a:t>
            </a:r>
            <a:endParaRPr b="1">
              <a:solidFill>
                <a:srgbClr val="555555"/>
              </a:solidFill>
            </a:endParaRPr>
          </a:p>
        </p:txBody>
      </p:sp>
      <p:pic>
        <p:nvPicPr>
          <p:cNvPr id="359" name="Google Shape;359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46" y="4813546"/>
            <a:ext cx="679926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46" y="4813546"/>
            <a:ext cx="679926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5775" y="233200"/>
            <a:ext cx="486450" cy="48645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1"/>
          <p:cNvSpPr/>
          <p:nvPr/>
        </p:nvSpPr>
        <p:spPr>
          <a:xfrm>
            <a:off x="795175" y="1204050"/>
            <a:ext cx="7647600" cy="3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2200">
                <a:solidFill>
                  <a:srgbClr val="FF7C15"/>
                </a:solidFill>
                <a:latin typeface="Muli"/>
                <a:ea typeface="Muli"/>
                <a:cs typeface="Muli"/>
                <a:sym typeface="Muli"/>
              </a:rPr>
              <a:t>Profil du contact</a:t>
            </a:r>
            <a:endParaRPr b="1" sz="2200">
              <a:solidFill>
                <a:srgbClr val="FF7C1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Lien automatique = pas de config à faire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En haut de l’entête de l’infolettre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Permet au contact de se désabonner, changer ses pref. Etc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Obligatoire par rapport à la loi C-28 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363" name="Google Shape;363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02038" y="3280025"/>
            <a:ext cx="3438525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555555"/>
                </a:solidFill>
              </a:rPr>
              <a:t>Le pitch</a:t>
            </a:r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46" y="4813546"/>
            <a:ext cx="679926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46" y="4813546"/>
            <a:ext cx="679926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2450" y="253300"/>
            <a:ext cx="486450" cy="4864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/>
          <p:nvPr/>
        </p:nvSpPr>
        <p:spPr>
          <a:xfrm>
            <a:off x="795175" y="1280250"/>
            <a:ext cx="7609500" cy="3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2200">
                <a:solidFill>
                  <a:srgbClr val="FF7C15"/>
                </a:solidFill>
                <a:latin typeface="Muli"/>
                <a:ea typeface="Muli"/>
                <a:cs typeface="Muli"/>
                <a:sym typeface="Muli"/>
              </a:rPr>
              <a:t>Pourquoi communiquer avec l’application Infolettres</a:t>
            </a:r>
            <a:br>
              <a:rPr b="1" lang="en-GB" sz="2200">
                <a:solidFill>
                  <a:srgbClr val="FF7C15"/>
                </a:solidFill>
                <a:latin typeface="Muli"/>
                <a:ea typeface="Muli"/>
                <a:cs typeface="Muli"/>
                <a:sym typeface="Muli"/>
              </a:rPr>
            </a:br>
            <a:r>
              <a:rPr b="1" lang="en-GB" sz="1200">
                <a:solidFill>
                  <a:srgbClr val="FF7C15"/>
                </a:solidFill>
                <a:latin typeface="Muli"/>
                <a:ea typeface="Muli"/>
                <a:cs typeface="Muli"/>
                <a:sym typeface="Muli"/>
              </a:rPr>
              <a:t>(pas notre application la plus belle mais quand même bien utile !)</a:t>
            </a:r>
            <a:endParaRPr b="1" sz="1200">
              <a:solidFill>
                <a:srgbClr val="FF7C1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Pour le tout-en-un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Pour gagner du temps dans la gestion des contacts (synchronisation, groupes)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Pour gagner du temps dans la production d’infolettres (Articles, Événements Yapla)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Pour sauver de l’argent (moins cher que Mailchimp)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555555"/>
                </a:solidFill>
              </a:rPr>
              <a:t>Étape 6 - Créer une infolettre</a:t>
            </a:r>
            <a:endParaRPr b="1">
              <a:solidFill>
                <a:srgbClr val="555555"/>
              </a:solidFill>
            </a:endParaRPr>
          </a:p>
        </p:txBody>
      </p:sp>
      <p:pic>
        <p:nvPicPr>
          <p:cNvPr id="370" name="Google Shape;370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46" y="4813546"/>
            <a:ext cx="679926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46" y="4813546"/>
            <a:ext cx="679926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5775" y="233200"/>
            <a:ext cx="486450" cy="48645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42"/>
          <p:cNvSpPr/>
          <p:nvPr/>
        </p:nvSpPr>
        <p:spPr>
          <a:xfrm>
            <a:off x="795175" y="1204050"/>
            <a:ext cx="7647600" cy="3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2200">
                <a:solidFill>
                  <a:srgbClr val="FF7C15"/>
                </a:solidFill>
                <a:latin typeface="Muli"/>
                <a:ea typeface="Muli"/>
                <a:cs typeface="Muli"/>
                <a:sym typeface="Muli"/>
              </a:rPr>
              <a:t>Tester une infolettre</a:t>
            </a:r>
            <a:endParaRPr b="1" sz="2200">
              <a:solidFill>
                <a:srgbClr val="FF7C1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Prévisualisation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Prévisualisation en tant que contact (pour mot clé)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Envoi test (les mots clés ne sont pas générés)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374" name="Google Shape;374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84500" y="3192425"/>
            <a:ext cx="1662023" cy="1951075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42"/>
          <p:cNvSpPr/>
          <p:nvPr/>
        </p:nvSpPr>
        <p:spPr>
          <a:xfrm>
            <a:off x="3285000" y="3023800"/>
            <a:ext cx="3164400" cy="1657500"/>
          </a:xfrm>
          <a:prstGeom prst="wedgeEllipseCallout">
            <a:avLst>
              <a:gd fmla="val -55397" name="adj1"/>
              <a:gd fmla="val 25155" name="adj2"/>
            </a:avLst>
          </a:prstGeom>
          <a:noFill/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42"/>
          <p:cNvSpPr txBox="1"/>
          <p:nvPr/>
        </p:nvSpPr>
        <p:spPr>
          <a:xfrm>
            <a:off x="3787300" y="3546200"/>
            <a:ext cx="21399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7C15"/>
                </a:solidFill>
                <a:latin typeface="Muli"/>
                <a:ea typeface="Muli"/>
                <a:cs typeface="Muli"/>
                <a:sym typeface="Muli"/>
              </a:rPr>
              <a:t>Toujours tester votre infolettre !!!!!!!!!!!!!!!!</a:t>
            </a:r>
            <a:endParaRPr b="1">
              <a:solidFill>
                <a:srgbClr val="FF7C15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555555"/>
                </a:solidFill>
              </a:rPr>
              <a:t>Étape 6 - Créer une infolettre</a:t>
            </a:r>
            <a:endParaRPr b="1">
              <a:solidFill>
                <a:srgbClr val="555555"/>
              </a:solidFill>
            </a:endParaRPr>
          </a:p>
        </p:txBody>
      </p:sp>
      <p:pic>
        <p:nvPicPr>
          <p:cNvPr id="383" name="Google Shape;383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46" y="4813546"/>
            <a:ext cx="679926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46" y="4813546"/>
            <a:ext cx="679926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5775" y="233200"/>
            <a:ext cx="486450" cy="48645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43"/>
          <p:cNvSpPr/>
          <p:nvPr/>
        </p:nvSpPr>
        <p:spPr>
          <a:xfrm>
            <a:off x="795175" y="1204050"/>
            <a:ext cx="7647600" cy="3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2200">
                <a:solidFill>
                  <a:srgbClr val="FF7C15"/>
                </a:solidFill>
                <a:latin typeface="Muli"/>
                <a:ea typeface="Muli"/>
                <a:cs typeface="Muli"/>
                <a:sym typeface="Muli"/>
              </a:rPr>
              <a:t>Envoyer une infolettre</a:t>
            </a:r>
            <a:endParaRPr b="1" sz="2200">
              <a:solidFill>
                <a:srgbClr val="FF7C1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Pour envoi plus rapide, scéduler les infolettres (temps moyen d’envoi affiché)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Plus l’infolettre est lourde (zones réservées à certains contacts, mots clés, etc) et plus il y a de contacts, plus le temps d’envoi est long.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387" name="Google Shape;387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9">
            <a:off x="2236073" y="3265279"/>
            <a:ext cx="1621549" cy="1621561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43"/>
          <p:cNvSpPr/>
          <p:nvPr/>
        </p:nvSpPr>
        <p:spPr>
          <a:xfrm>
            <a:off x="4199400" y="3376375"/>
            <a:ext cx="2491200" cy="1305000"/>
          </a:xfrm>
          <a:prstGeom prst="wedgeEllipseCallout">
            <a:avLst>
              <a:gd fmla="val -55397" name="adj1"/>
              <a:gd fmla="val 25155" name="adj2"/>
            </a:avLst>
          </a:prstGeom>
          <a:noFill/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43"/>
          <p:cNvSpPr txBox="1"/>
          <p:nvPr/>
        </p:nvSpPr>
        <p:spPr>
          <a:xfrm>
            <a:off x="4854100" y="3851000"/>
            <a:ext cx="12168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7C15"/>
                </a:solidFill>
                <a:latin typeface="Muli"/>
                <a:ea typeface="Muli"/>
                <a:cs typeface="Muli"/>
                <a:sym typeface="Muli"/>
              </a:rPr>
              <a:t>Patience !</a:t>
            </a:r>
            <a:endParaRPr b="1">
              <a:solidFill>
                <a:srgbClr val="FF7C15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555555"/>
                </a:solidFill>
              </a:rPr>
              <a:t>Étape 7 - Utiliser les rapports</a:t>
            </a:r>
            <a:endParaRPr b="1">
              <a:solidFill>
                <a:srgbClr val="555555"/>
              </a:solidFill>
            </a:endParaRPr>
          </a:p>
        </p:txBody>
      </p:sp>
      <p:pic>
        <p:nvPicPr>
          <p:cNvPr id="396" name="Google Shape;396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46" y="4813546"/>
            <a:ext cx="679926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46" y="4813546"/>
            <a:ext cx="679926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5775" y="233200"/>
            <a:ext cx="486450" cy="48645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44"/>
          <p:cNvSpPr/>
          <p:nvPr/>
        </p:nvSpPr>
        <p:spPr>
          <a:xfrm>
            <a:off x="795175" y="1204050"/>
            <a:ext cx="7647600" cy="3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2200">
                <a:solidFill>
                  <a:srgbClr val="FF7C15"/>
                </a:solidFill>
                <a:latin typeface="Muli"/>
                <a:ea typeface="Muli"/>
                <a:cs typeface="Muli"/>
                <a:sym typeface="Muli"/>
              </a:rPr>
              <a:t>Analyser les stats d’une infolettre</a:t>
            </a:r>
            <a:endParaRPr b="1" sz="2200">
              <a:solidFill>
                <a:srgbClr val="FF7C1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Infolettre &gt; Général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Infolettre  &gt; Statistiques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○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Clic par tracker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○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Rechercher par statut et clic  </a:t>
            </a:r>
            <a:r>
              <a:rPr lang="en-GB" sz="11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(ma fonction préférée !!!)</a:t>
            </a:r>
            <a:endParaRPr sz="11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400" name="Google Shape;400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4625" y="3313063"/>
            <a:ext cx="8648700" cy="120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555555"/>
                </a:solidFill>
              </a:rPr>
              <a:t>Étape 8 - Statuts des contacts</a:t>
            </a:r>
            <a:endParaRPr b="1">
              <a:solidFill>
                <a:srgbClr val="555555"/>
              </a:solidFill>
            </a:endParaRPr>
          </a:p>
        </p:txBody>
      </p:sp>
      <p:pic>
        <p:nvPicPr>
          <p:cNvPr id="407" name="Google Shape;407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46" y="4813546"/>
            <a:ext cx="679926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46" y="4813546"/>
            <a:ext cx="679926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5775" y="233200"/>
            <a:ext cx="486450" cy="48645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45"/>
          <p:cNvSpPr/>
          <p:nvPr/>
        </p:nvSpPr>
        <p:spPr>
          <a:xfrm>
            <a:off x="795175" y="1204050"/>
            <a:ext cx="7647600" cy="3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2200">
                <a:solidFill>
                  <a:srgbClr val="FF7C15"/>
                </a:solidFill>
                <a:latin typeface="Muli"/>
                <a:ea typeface="Muli"/>
                <a:cs typeface="Muli"/>
                <a:sym typeface="Muli"/>
              </a:rPr>
              <a:t>Loi C-28 et tout le reste </a:t>
            </a:r>
            <a:endParaRPr b="1" sz="2200">
              <a:solidFill>
                <a:srgbClr val="FF7C1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Un contact peut être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○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Actif : all good 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○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Désabonné : toujours dans la BD pour garder l’historique mais ne reçoit aucune infolettre 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○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En rebond : soft vs </a:t>
            </a: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unknown</a:t>
            </a: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 vs hard 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Consentement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○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Confirmé double opt-in : l’idéal mais peu pratique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○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Confirmé opt-in : s’est inscrit via le site 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○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Tacite : consentement jamais donné. Si relation d’affaire (membre, compte ouvert, etc) alors c’est légal. 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555555"/>
                </a:solidFill>
              </a:rPr>
              <a:t>Étape 9 - inscription sur le site</a:t>
            </a:r>
            <a:endParaRPr b="1">
              <a:solidFill>
                <a:srgbClr val="555555"/>
              </a:solidFill>
            </a:endParaRPr>
          </a:p>
        </p:txBody>
      </p:sp>
      <p:pic>
        <p:nvPicPr>
          <p:cNvPr id="417" name="Google Shape;417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46" y="4813546"/>
            <a:ext cx="679926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46" y="4813546"/>
            <a:ext cx="679926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5775" y="233200"/>
            <a:ext cx="486450" cy="48645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46"/>
          <p:cNvSpPr/>
          <p:nvPr/>
        </p:nvSpPr>
        <p:spPr>
          <a:xfrm>
            <a:off x="795175" y="1204050"/>
            <a:ext cx="7647600" cy="3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2200">
                <a:solidFill>
                  <a:srgbClr val="FF7C15"/>
                </a:solidFill>
                <a:latin typeface="Muli"/>
                <a:ea typeface="Muli"/>
                <a:cs typeface="Muli"/>
                <a:sym typeface="Muli"/>
              </a:rPr>
              <a:t>Let’s get some emaiiiiiiiils</a:t>
            </a:r>
            <a:endParaRPr b="1" sz="2200">
              <a:solidFill>
                <a:srgbClr val="FF7C1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Dans le CMS, Module Infolettre 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Personnaliser le formulaire dans l’application Contacts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Ne pas oublier le captcha !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Les contacts seront synchronisés automatiquement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421" name="Google Shape;421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81575" y="3054775"/>
            <a:ext cx="4489775" cy="209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46" y="4813546"/>
            <a:ext cx="679926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46" y="4813546"/>
            <a:ext cx="679926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6881" y="1668425"/>
            <a:ext cx="2960246" cy="3475075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47"/>
          <p:cNvSpPr/>
          <p:nvPr/>
        </p:nvSpPr>
        <p:spPr>
          <a:xfrm>
            <a:off x="4123200" y="808825"/>
            <a:ext cx="3481500" cy="2489100"/>
          </a:xfrm>
          <a:prstGeom prst="wedgeEllipseCallout">
            <a:avLst>
              <a:gd fmla="val -60699" name="adj1"/>
              <a:gd fmla="val 57149" name="adj2"/>
            </a:avLst>
          </a:prstGeom>
          <a:noFill/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47"/>
          <p:cNvSpPr txBox="1"/>
          <p:nvPr/>
        </p:nvSpPr>
        <p:spPr>
          <a:xfrm>
            <a:off x="5085150" y="1637127"/>
            <a:ext cx="2139900" cy="8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>
                <a:solidFill>
                  <a:srgbClr val="FF7C15"/>
                </a:solidFill>
                <a:latin typeface="Muli"/>
                <a:ea typeface="Muli"/>
                <a:cs typeface="Muli"/>
                <a:sym typeface="Muli"/>
              </a:rPr>
              <a:t>Merci ! </a:t>
            </a:r>
            <a:endParaRPr b="1" sz="4500">
              <a:solidFill>
                <a:srgbClr val="FF7C15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4">
            <a:alphaModFix amt="68000"/>
          </a:blip>
          <a:stretch>
            <a:fillRect/>
          </a:stretch>
        </p:blipFill>
        <p:spPr>
          <a:xfrm>
            <a:off x="3820800" y="1661000"/>
            <a:ext cx="4507926" cy="176702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1757700" y="1946463"/>
            <a:ext cx="5865900" cy="8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555555"/>
                </a:solidFill>
              </a:rPr>
              <a:t>Let’s get down to business</a:t>
            </a:r>
            <a:endParaRPr sz="4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555555"/>
                </a:solidFill>
              </a:rPr>
              <a:t>Les concepts importants</a:t>
            </a:r>
            <a:endParaRPr/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46" y="4813546"/>
            <a:ext cx="679926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46" y="4813546"/>
            <a:ext cx="679926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7175" y="233200"/>
            <a:ext cx="486450" cy="4864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/>
          <p:nvPr/>
        </p:nvSpPr>
        <p:spPr>
          <a:xfrm>
            <a:off x="795175" y="1280250"/>
            <a:ext cx="7743900" cy="3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7C15"/>
                </a:solidFill>
                <a:latin typeface="Muli"/>
                <a:ea typeface="Muli"/>
                <a:cs typeface="Muli"/>
                <a:sym typeface="Muli"/>
              </a:rPr>
              <a:t>Les différentes sections de l’application Infolettres</a:t>
            </a:r>
            <a:br>
              <a:rPr b="1" lang="en-GB" sz="2200">
                <a:solidFill>
                  <a:srgbClr val="FF7C15"/>
                </a:solidFill>
                <a:latin typeface="Muli"/>
                <a:ea typeface="Muli"/>
                <a:cs typeface="Muli"/>
                <a:sym typeface="Muli"/>
              </a:rPr>
            </a:b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b="1"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Tableau de bord</a:t>
            </a: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 : vue globale des activités et stats 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b="1"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Infolettres</a:t>
            </a: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 : toutes les comm envoyées 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b="1"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Campagnes</a:t>
            </a: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 : action de comm définie par une ligne éditoriale, un gabarit et une cible</a:t>
            </a:r>
            <a:endParaRPr sz="2000">
              <a:solidFill>
                <a:schemeClr val="dk2"/>
              </a:solidFill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4563" y="3430075"/>
            <a:ext cx="8780126" cy="74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555555"/>
                </a:solidFill>
              </a:rPr>
              <a:t>Les concepts importants (2)</a:t>
            </a:r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46" y="4813546"/>
            <a:ext cx="679926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46" y="4813546"/>
            <a:ext cx="679926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01975" y="233200"/>
            <a:ext cx="486450" cy="48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/>
          <p:nvPr/>
        </p:nvSpPr>
        <p:spPr>
          <a:xfrm>
            <a:off x="795175" y="1280250"/>
            <a:ext cx="7231500" cy="3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200">
                <a:solidFill>
                  <a:srgbClr val="FF7C15"/>
                </a:solidFill>
                <a:latin typeface="Muli"/>
                <a:ea typeface="Muli"/>
                <a:cs typeface="Muli"/>
                <a:sym typeface="Muli"/>
              </a:rPr>
              <a:t> Les </a:t>
            </a:r>
            <a:r>
              <a:rPr b="1" lang="en-GB" sz="2200">
                <a:solidFill>
                  <a:srgbClr val="FF7C15"/>
                </a:solidFill>
                <a:latin typeface="Muli"/>
                <a:ea typeface="Muli"/>
                <a:cs typeface="Muli"/>
                <a:sym typeface="Muli"/>
              </a:rPr>
              <a:t>différentes sections de l’application Infolettres</a:t>
            </a:r>
            <a:endParaRPr b="1" sz="2200">
              <a:solidFill>
                <a:srgbClr val="FF7C1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b="1"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Gabarits</a:t>
            </a: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 : tous les templates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b="1"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Contacts </a:t>
            </a: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: toutes les personnes avec lesquelles on peut communiquer 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b="1"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Rapports</a:t>
            </a: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 : stats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b="1"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Admin</a:t>
            </a: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 : configurations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4563" y="3506275"/>
            <a:ext cx="8780126" cy="74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>
          <a:blip r:embed="rId4">
            <a:alphaModFix amt="68000"/>
          </a:blip>
          <a:stretch>
            <a:fillRect/>
          </a:stretch>
        </p:blipFill>
        <p:spPr>
          <a:xfrm>
            <a:off x="3820800" y="1661000"/>
            <a:ext cx="4507926" cy="1767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 txBox="1"/>
          <p:nvPr/>
        </p:nvSpPr>
        <p:spPr>
          <a:xfrm>
            <a:off x="1757700" y="1946463"/>
            <a:ext cx="5865900" cy="8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555555"/>
                </a:solidFill>
              </a:rPr>
              <a:t>Configurer l’application Infolettres</a:t>
            </a:r>
            <a:endParaRPr sz="4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555555"/>
                </a:solidFill>
              </a:rPr>
              <a:t>Étape 0 : comprendre le plan de comm</a:t>
            </a:r>
            <a:endParaRPr/>
          </a:p>
        </p:txBody>
      </p:sp>
      <p:pic>
        <p:nvPicPr>
          <p:cNvPr id="124" name="Google Shape;12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46" y="4813546"/>
            <a:ext cx="679926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46" y="4813546"/>
            <a:ext cx="679926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63975" y="309400"/>
            <a:ext cx="486450" cy="48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0"/>
          <p:cNvSpPr/>
          <p:nvPr/>
        </p:nvSpPr>
        <p:spPr>
          <a:xfrm>
            <a:off x="795175" y="1280250"/>
            <a:ext cx="7231500" cy="3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200">
                <a:solidFill>
                  <a:srgbClr val="FF7C15"/>
                </a:solidFill>
                <a:latin typeface="Muli"/>
                <a:ea typeface="Muli"/>
                <a:cs typeface="Muli"/>
                <a:sym typeface="Muli"/>
              </a:rPr>
              <a:t>Le client envoie des infolettres </a:t>
            </a:r>
            <a:endParaRPr b="1" sz="2200">
              <a:solidFill>
                <a:srgbClr val="FF7C1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À quelle fréquence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À quelles cibles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Avec quel type de contenu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Pour quels objectifs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⇒ En fonction de ces critères, des gabarits, filtres et campagnes vont être configurés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555555"/>
                </a:solidFill>
              </a:rPr>
              <a:t>Étape 1 : Remplir les informations du clients</a:t>
            </a:r>
            <a:endParaRPr>
              <a:solidFill>
                <a:srgbClr val="555555"/>
              </a:solidFill>
            </a:endParaRPr>
          </a:p>
        </p:txBody>
      </p:sp>
      <p:pic>
        <p:nvPicPr>
          <p:cNvPr id="134" name="Google Shape;13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46" y="4813546"/>
            <a:ext cx="679926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746" y="4813546"/>
            <a:ext cx="679926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44975" y="309400"/>
            <a:ext cx="486450" cy="48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/>
          <p:nvPr/>
        </p:nvSpPr>
        <p:spPr>
          <a:xfrm>
            <a:off x="795175" y="1280250"/>
            <a:ext cx="7231500" cy="3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200">
                <a:solidFill>
                  <a:srgbClr val="FF7C15"/>
                </a:solidFill>
                <a:latin typeface="Muli"/>
                <a:ea typeface="Muli"/>
                <a:cs typeface="Muli"/>
                <a:sym typeface="Muli"/>
              </a:rPr>
              <a:t>Ajout des infos du client</a:t>
            </a:r>
            <a:endParaRPr b="1" sz="2200">
              <a:solidFill>
                <a:srgbClr val="FF7C1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Onglet Administration &gt; Compte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900"/>
              <a:buFont typeface="Muli"/>
              <a:buChar char="●"/>
            </a:pP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Informations obligatoires </a:t>
            </a:r>
            <a:b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</a:b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pour envoyer une infolettre </a:t>
            </a:r>
            <a:b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</a:br>
            <a:r>
              <a:rPr lang="en-GB" sz="19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(loi C-28)</a:t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34290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138" name="Google Shape;138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91000" y="1457260"/>
            <a:ext cx="3454675" cy="2758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